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312" r:id="rId3"/>
    <p:sldId id="314" r:id="rId4"/>
    <p:sldId id="306" r:id="rId5"/>
    <p:sldId id="305" r:id="rId6"/>
    <p:sldId id="288" r:id="rId7"/>
    <p:sldId id="313" r:id="rId8"/>
    <p:sldId id="315" r:id="rId9"/>
    <p:sldId id="308" r:id="rId10"/>
    <p:sldId id="309" r:id="rId11"/>
    <p:sldId id="307" r:id="rId12"/>
    <p:sldId id="316" r:id="rId13"/>
    <p:sldId id="321" r:id="rId14"/>
    <p:sldId id="319" r:id="rId15"/>
    <p:sldId id="320" r:id="rId16"/>
    <p:sldId id="317" r:id="rId17"/>
    <p:sldId id="318" r:id="rId18"/>
    <p:sldId id="310" r:id="rId19"/>
    <p:sldId id="263" r:id="rId20"/>
    <p:sldId id="265" r:id="rId21"/>
    <p:sldId id="322" r:id="rId22"/>
    <p:sldId id="290"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70" autoAdjust="0"/>
  </p:normalViewPr>
  <p:slideViewPr>
    <p:cSldViewPr snapToGrid="0">
      <p:cViewPr varScale="1">
        <p:scale>
          <a:sx n="86" d="100"/>
          <a:sy n="86" d="100"/>
        </p:scale>
        <p:origin x="562"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3A11C-5560-4D7A-8BD8-775876619151}" type="datetimeFigureOut">
              <a:rPr lang="lv-LV" smtClean="0"/>
              <a:t>16.01.2018</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44D1B-4CE2-428F-AA1C-9DEE9816AC31}" type="slidenum">
              <a:rPr lang="lv-LV" smtClean="0"/>
              <a:t>‹#›</a:t>
            </a:fld>
            <a:endParaRPr lang="lv-LV"/>
          </a:p>
        </p:txBody>
      </p:sp>
    </p:spTree>
    <p:extLst>
      <p:ext uri="{BB962C8B-B14F-4D97-AF65-F5344CB8AC3E}">
        <p14:creationId xmlns:p14="http://schemas.microsoft.com/office/powerpoint/2010/main" val="19344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F144D1B-4CE2-428F-AA1C-9DEE9816AC31}" type="slidenum">
              <a:rPr lang="lv-LV" smtClean="0"/>
              <a:t>19</a:t>
            </a:fld>
            <a:endParaRPr lang="lv-LV"/>
          </a:p>
        </p:txBody>
      </p:sp>
    </p:spTree>
    <p:extLst>
      <p:ext uri="{BB962C8B-B14F-4D97-AF65-F5344CB8AC3E}">
        <p14:creationId xmlns:p14="http://schemas.microsoft.com/office/powerpoint/2010/main" val="400970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6307" y="832270"/>
            <a:ext cx="7766936" cy="3515931"/>
          </a:xfrm>
        </p:spPr>
        <p:txBody>
          <a:bodyPr/>
          <a:lstStyle/>
          <a:p>
            <a:pPr algn="ctr"/>
            <a:r>
              <a:rPr lang="lv-LV" sz="2800" b="1" dirty="0">
                <a:latin typeface="Calibri" panose="020F0502020204030204" pitchFamily="34" charset="0"/>
                <a:cs typeface="Calibri" panose="020F0502020204030204" pitchFamily="34" charset="0"/>
              </a:rPr>
              <a:t>Cietā reģenerētā kurināmā reģenerācijas iekārtu izveide Daugavpilī, Mendeļejeva ielā 13A</a:t>
            </a:r>
            <a:br>
              <a:rPr lang="lv-LV" sz="2800" b="1" dirty="0">
                <a:latin typeface="Calibri" panose="020F0502020204030204" pitchFamily="34" charset="0"/>
                <a:cs typeface="Calibri" panose="020F0502020204030204" pitchFamily="34" charset="0"/>
              </a:rPr>
            </a:br>
            <a:br>
              <a:rPr lang="lv-LV" sz="2800" dirty="0">
                <a:latin typeface="Calibri" panose="020F0502020204030204" pitchFamily="34" charset="0"/>
              </a:rPr>
            </a:br>
            <a:r>
              <a:rPr lang="lv-LV" sz="2800" b="1" dirty="0">
                <a:latin typeface="Calibri" panose="020F0502020204030204" pitchFamily="34" charset="0"/>
              </a:rPr>
              <a:t>Ietekmes uz vidi novērtējuma uzsākšana un sākotnējā sabiedriskā apspriešana </a:t>
            </a:r>
          </a:p>
        </p:txBody>
      </p:sp>
      <p:sp>
        <p:nvSpPr>
          <p:cNvPr id="3" name="Subtitle 2"/>
          <p:cNvSpPr>
            <a:spLocks noGrp="1"/>
          </p:cNvSpPr>
          <p:nvPr>
            <p:ph type="subTitle" idx="1"/>
          </p:nvPr>
        </p:nvSpPr>
        <p:spPr>
          <a:xfrm>
            <a:off x="3361625" y="5750844"/>
            <a:ext cx="3429792" cy="791623"/>
          </a:xfrm>
        </p:spPr>
        <p:txBody>
          <a:bodyPr>
            <a:noAutofit/>
          </a:bodyPr>
          <a:lstStyle/>
          <a:p>
            <a:pPr algn="ctr"/>
            <a:r>
              <a:rPr lang="lv-LV" sz="1400" b="1" dirty="0">
                <a:solidFill>
                  <a:schemeClr val="accent2"/>
                </a:solidFill>
                <a:latin typeface="Calibri" panose="020F0502020204030204" pitchFamily="34" charset="0"/>
              </a:rPr>
              <a:t>Daugavpils</a:t>
            </a:r>
          </a:p>
          <a:p>
            <a:pPr algn="ctr"/>
            <a:r>
              <a:rPr lang="lv-LV" sz="1400" b="1" dirty="0">
                <a:solidFill>
                  <a:schemeClr val="accent2"/>
                </a:solidFill>
                <a:latin typeface="Calibri" panose="020F0502020204030204" pitchFamily="34" charset="0"/>
              </a:rPr>
              <a:t>2017.gada 4. decembris</a:t>
            </a:r>
          </a:p>
        </p:txBody>
      </p:sp>
      <p:pic>
        <p:nvPicPr>
          <p:cNvPr id="1026" name="Picture 2" descr="gc_logo_editablevarsijas_favorits_gal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307" y="5750844"/>
            <a:ext cx="11334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5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C9AD5D-BF45-48DA-88CA-2722C3B1E117}"/>
              </a:ext>
            </a:extLst>
          </p:cNvPr>
          <p:cNvSpPr txBox="1">
            <a:spLocks/>
          </p:cNvSpPr>
          <p:nvPr/>
        </p:nvSpPr>
        <p:spPr>
          <a:xfrm>
            <a:off x="7690528" y="2253143"/>
            <a:ext cx="2510484" cy="23517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b="1" dirty="0">
                <a:latin typeface="Calibri" panose="020F0502020204030204" pitchFamily="34" charset="0"/>
              </a:rPr>
              <a:t>Plānotās </a:t>
            </a:r>
          </a:p>
          <a:p>
            <a:r>
              <a:rPr lang="lv-LV" b="1" dirty="0">
                <a:latin typeface="Calibri" panose="020F0502020204030204" pitchFamily="34" charset="0"/>
              </a:rPr>
              <a:t>darbības </a:t>
            </a:r>
          </a:p>
          <a:p>
            <a:r>
              <a:rPr lang="lv-LV" b="1" dirty="0">
                <a:latin typeface="Calibri" panose="020F0502020204030204" pitchFamily="34" charset="0"/>
              </a:rPr>
              <a:t>atrašanās </a:t>
            </a:r>
          </a:p>
          <a:p>
            <a:r>
              <a:rPr lang="lv-LV" b="1" dirty="0">
                <a:latin typeface="Calibri" panose="020F0502020204030204" pitchFamily="34" charset="0"/>
              </a:rPr>
              <a:t>vieta</a:t>
            </a:r>
            <a:endParaRPr lang="lv-LV" dirty="0"/>
          </a:p>
        </p:txBody>
      </p:sp>
      <p:pic>
        <p:nvPicPr>
          <p:cNvPr id="2" name="Picture 1">
            <a:extLst>
              <a:ext uri="{FF2B5EF4-FFF2-40B4-BE49-F238E27FC236}">
                <a16:creationId xmlns:a16="http://schemas.microsoft.com/office/drawing/2014/main" id="{C48C14F7-F527-45E4-B0CF-D934C8E8FE79}"/>
              </a:ext>
            </a:extLst>
          </p:cNvPr>
          <p:cNvPicPr>
            <a:picLocks noChangeAspect="1"/>
          </p:cNvPicPr>
          <p:nvPr/>
        </p:nvPicPr>
        <p:blipFill>
          <a:blip r:embed="rId2"/>
          <a:stretch>
            <a:fillRect/>
          </a:stretch>
        </p:blipFill>
        <p:spPr>
          <a:xfrm>
            <a:off x="153022" y="249483"/>
            <a:ext cx="7562103" cy="6187176"/>
          </a:xfrm>
          <a:prstGeom prst="rect">
            <a:avLst/>
          </a:prstGeom>
        </p:spPr>
      </p:pic>
    </p:spTree>
    <p:extLst>
      <p:ext uri="{BB962C8B-B14F-4D97-AF65-F5344CB8AC3E}">
        <p14:creationId xmlns:p14="http://schemas.microsoft.com/office/powerpoint/2010/main" val="422881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Calibri" panose="020F0502020204030204" pitchFamily="34" charset="0"/>
              </a:rPr>
              <a:t>Plānotās darbības tehnoloģisko risinājumu alternatīvas</a:t>
            </a:r>
            <a:endParaRPr lang="lv-LV" dirty="0"/>
          </a:p>
        </p:txBody>
      </p:sp>
      <p:sp>
        <p:nvSpPr>
          <p:cNvPr id="3" name="Content Placeholder 2"/>
          <p:cNvSpPr>
            <a:spLocks noGrp="1"/>
          </p:cNvSpPr>
          <p:nvPr>
            <p:ph idx="1"/>
          </p:nvPr>
        </p:nvSpPr>
        <p:spPr>
          <a:xfrm>
            <a:off x="677334" y="2172749"/>
            <a:ext cx="8596668" cy="2357306"/>
          </a:xfrm>
        </p:spPr>
        <p:txBody>
          <a:bodyPr>
            <a:noAutofit/>
          </a:bodyPr>
          <a:lstStyle/>
          <a:p>
            <a:r>
              <a:rPr lang="lv-LV" dirty="0">
                <a:solidFill>
                  <a:schemeClr val="tx1"/>
                </a:solidFill>
                <a:latin typeface="Calibri" panose="020F0502020204030204" pitchFamily="34" charset="0"/>
                <a:cs typeface="Calibri" panose="020F0502020204030204" pitchFamily="34" charset="0"/>
              </a:rPr>
              <a:t>Cietā reģenerētā kurināmā reģenerācijai tiek izskatīti divi alternatīvi risinājumi:</a:t>
            </a:r>
          </a:p>
          <a:p>
            <a:pPr>
              <a:buFont typeface="Wingdings" panose="05000000000000000000" pitchFamily="2" charset="2"/>
              <a:buChar char="Ø"/>
            </a:pPr>
            <a:r>
              <a:rPr lang="lv-LV" dirty="0">
                <a:solidFill>
                  <a:schemeClr val="tx1"/>
                </a:solidFill>
                <a:latin typeface="Calibri" panose="020F0502020204030204" pitchFamily="34" charset="0"/>
                <a:cs typeface="Calibri" panose="020F0502020204030204" pitchFamily="34" charset="0"/>
              </a:rPr>
              <a:t>I alternatīva – reģenerācija, izmantojot slīdošās pamatnes tipa krāsns tehnoloģiju;</a:t>
            </a:r>
          </a:p>
          <a:p>
            <a:pPr>
              <a:buFont typeface="Wingdings" panose="05000000000000000000" pitchFamily="2" charset="2"/>
              <a:buChar char="Ø"/>
            </a:pPr>
            <a:r>
              <a:rPr lang="lv-LV" dirty="0">
                <a:solidFill>
                  <a:schemeClr val="tx1"/>
                </a:solidFill>
                <a:latin typeface="Calibri" panose="020F0502020204030204" pitchFamily="34" charset="0"/>
                <a:cs typeface="Calibri" panose="020F0502020204030204" pitchFamily="34" charset="0"/>
              </a:rPr>
              <a:t>II alternatīva – reģenerācija, izmantojot verdošā slāņa tehnoloģiju.</a:t>
            </a:r>
            <a:endParaRPr lang="lv-LV" sz="1800" dirty="0">
              <a:solidFill>
                <a:schemeClr val="tx1"/>
              </a:solidFill>
            </a:endParaRPr>
          </a:p>
          <a:p>
            <a:pPr marL="0" indent="0">
              <a:buNone/>
            </a:pPr>
            <a:endParaRPr lang="lv-LV" dirty="0">
              <a:solidFill>
                <a:schemeClr val="tx1"/>
              </a:solidFill>
              <a:latin typeface="Calibri" panose="020F0502020204030204" pitchFamily="34" charset="0"/>
              <a:cs typeface="Calibri" panose="020F0502020204030204" pitchFamily="34" charset="0"/>
            </a:endParaRPr>
          </a:p>
          <a:p>
            <a:pPr marL="0" indent="0" algn="just">
              <a:buNone/>
            </a:pPr>
            <a:r>
              <a:rPr lang="lv-LV" dirty="0">
                <a:solidFill>
                  <a:schemeClr val="tx1"/>
                </a:solidFill>
                <a:latin typeface="Calibri" panose="020F0502020204030204" pitchFamily="34" charset="0"/>
                <a:cs typeface="Calibri" panose="020F0502020204030204" pitchFamily="34" charset="0"/>
              </a:rPr>
              <a:t>Līdzšinējā Eiropas prakse sadzīves atkritumu dedzināšanas nozarē liecina, ka pašvaldību vai pilsētu vajadzībām visbiežāk tiek izmantotas kustīgo ārdu tipa kurtuves. Kustīgie ārdi nodrošina vienmērīgu kurināmā plūsmu un, atkarībā no iekārtu kapacitātēm, sadedzina līdz pat 35 tonnām kurināmā stundā. Šāda tipa kurtuves tiek projektētas 8000 stundu gadā (11 mēnešus), savukārt apkopes darbi visbiežāk tiek veikti vasaras mēnešos, kad pieprasījums pēc siltuma vai elektrības tirgū ir zemāks.</a:t>
            </a:r>
          </a:p>
        </p:txBody>
      </p:sp>
    </p:spTree>
    <p:extLst>
      <p:ext uri="{BB962C8B-B14F-4D97-AF65-F5344CB8AC3E}">
        <p14:creationId xmlns:p14="http://schemas.microsoft.com/office/powerpoint/2010/main" val="350474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5C35-3157-491A-810D-F94F20F357B0}"/>
              </a:ext>
            </a:extLst>
          </p:cNvPr>
          <p:cNvSpPr>
            <a:spLocks noGrp="1"/>
          </p:cNvSpPr>
          <p:nvPr>
            <p:ph type="title"/>
          </p:nvPr>
        </p:nvSpPr>
        <p:spPr/>
        <p:txBody>
          <a:bodyPr/>
          <a:lstStyle/>
          <a:p>
            <a:r>
              <a:rPr lang="lv-LV" b="1" dirty="0">
                <a:latin typeface="Calibri" panose="020F0502020204030204" pitchFamily="34" charset="0"/>
              </a:rPr>
              <a:t>Plānotās darbības tehnoloģiskie risinājumi</a:t>
            </a:r>
            <a:endParaRPr lang="lv-LV" dirty="0"/>
          </a:p>
        </p:txBody>
      </p:sp>
      <p:sp>
        <p:nvSpPr>
          <p:cNvPr id="3" name="Content Placeholder 2">
            <a:extLst>
              <a:ext uri="{FF2B5EF4-FFF2-40B4-BE49-F238E27FC236}">
                <a16:creationId xmlns:a16="http://schemas.microsoft.com/office/drawing/2014/main" id="{FDB8A822-4E2E-425C-820D-73F65ACFEDD1}"/>
              </a:ext>
            </a:extLst>
          </p:cNvPr>
          <p:cNvSpPr>
            <a:spLocks noGrp="1"/>
          </p:cNvSpPr>
          <p:nvPr>
            <p:ph idx="1"/>
          </p:nvPr>
        </p:nvSpPr>
        <p:spPr>
          <a:xfrm>
            <a:off x="677334" y="1518406"/>
            <a:ext cx="8596668" cy="4832059"/>
          </a:xfrm>
        </p:spPr>
        <p:txBody>
          <a:bodyPr>
            <a:noAutofit/>
          </a:bodyPr>
          <a:lstStyle/>
          <a:p>
            <a:r>
              <a:rPr lang="lv-LV" dirty="0">
                <a:solidFill>
                  <a:schemeClr val="tx1"/>
                </a:solidFill>
                <a:latin typeface="Calibri" panose="020F0502020204030204" pitchFamily="34" charset="0"/>
                <a:cs typeface="Calibri" panose="020F0502020204030204" pitchFamily="34" charset="0"/>
              </a:rPr>
              <a:t>Kustīgo ārdu kurtuves tehnoloģija:</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Kurināmā pieņemšana slēgtā telpā, kurā izvietots </a:t>
            </a:r>
            <a:r>
              <a:rPr lang="lv-LV" sz="1800" dirty="0" err="1">
                <a:solidFill>
                  <a:schemeClr val="tx1"/>
                </a:solidFill>
                <a:latin typeface="Calibri" panose="020F0502020204030204" pitchFamily="34" charset="0"/>
                <a:cs typeface="Calibri" panose="020F0502020204030204" pitchFamily="34" charset="0"/>
              </a:rPr>
              <a:t>ielādes</a:t>
            </a:r>
            <a:r>
              <a:rPr lang="lv-LV" sz="1800" dirty="0">
                <a:solidFill>
                  <a:schemeClr val="tx1"/>
                </a:solidFill>
                <a:latin typeface="Calibri" panose="020F0502020204030204" pitchFamily="34" charset="0"/>
                <a:cs typeface="Calibri" panose="020F0502020204030204" pitchFamily="34" charset="0"/>
              </a:rPr>
              <a:t> bunkurs ar iekraušanas mehānismiem;</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Kurināmā virzīšana uz kustīgo ārdu kurtuvi ar primārā un sekundārā gaisa padeves ārdu dzesēšanas sistēmu un tālāk uz izdedžu transportieriem</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Krāsns ir aprīkota ar kustīgiem ārdiem, kuriem ir fiksētā un kustīgā daļa</a:t>
            </a:r>
          </a:p>
          <a:p>
            <a:pPr lvl="1">
              <a:buFont typeface="Wingdings" panose="05000000000000000000" pitchFamily="2" charset="2"/>
              <a:buChar char="ü"/>
            </a:pPr>
            <a:r>
              <a:rPr lang="lv-LV" sz="1800" dirty="0" err="1">
                <a:solidFill>
                  <a:schemeClr val="tx1"/>
                </a:solidFill>
                <a:latin typeface="Calibri" panose="020F0502020204030204" pitchFamily="34" charset="0"/>
                <a:cs typeface="Calibri" panose="020F0502020204030204" pitchFamily="34" charset="0"/>
              </a:rPr>
              <a:t>Pēcsadegšanas</a:t>
            </a:r>
            <a:r>
              <a:rPr lang="lv-LV" sz="1800" dirty="0">
                <a:solidFill>
                  <a:schemeClr val="tx1"/>
                </a:solidFill>
                <a:latin typeface="Calibri" panose="020F0502020204030204" pitchFamily="34" charset="0"/>
                <a:cs typeface="Calibri" panose="020F0502020204030204" pitchFamily="34" charset="0"/>
              </a:rPr>
              <a:t> kamera nodrošina kurināmā degšanu vismaz 2 sekundes 850 °C grādu temperatūrā (lai noārdītu un sadedzinātu visas infekciozās, bīstamās un toksiskās vielas, kā arī nodrošinot gāzu un kvēpu izdegšanu)</a:t>
            </a:r>
          </a:p>
          <a:p>
            <a:pPr lvl="1">
              <a:buFont typeface="Wingdings" panose="05000000000000000000" pitchFamily="2" charset="2"/>
              <a:buChar char="ü"/>
            </a:pPr>
            <a:r>
              <a:rPr lang="lv-LV" sz="1800" dirty="0" err="1">
                <a:solidFill>
                  <a:schemeClr val="tx1"/>
                </a:solidFill>
                <a:latin typeface="Calibri" panose="020F0502020204030204" pitchFamily="34" charset="0"/>
                <a:cs typeface="Calibri" panose="020F0502020204030204" pitchFamily="34" charset="0"/>
              </a:rPr>
              <a:t>Bioleris</a:t>
            </a:r>
            <a:endParaRPr lang="lv-LV" sz="18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ü"/>
            </a:pPr>
            <a:r>
              <a:rPr lang="lv-LV" sz="1800" dirty="0" err="1">
                <a:solidFill>
                  <a:schemeClr val="tx1"/>
                </a:solidFill>
                <a:latin typeface="Calibri" panose="020F0502020204030204" pitchFamily="34" charset="0"/>
                <a:cs typeface="Calibri" panose="020F0502020204030204" pitchFamily="34" charset="0"/>
              </a:rPr>
              <a:t>Dūmgāzu</a:t>
            </a:r>
            <a:r>
              <a:rPr lang="lv-LV" sz="1800" dirty="0">
                <a:solidFill>
                  <a:schemeClr val="tx1"/>
                </a:solidFill>
                <a:latin typeface="Calibri" panose="020F0502020204030204" pitchFamily="34" charset="0"/>
                <a:cs typeface="Calibri" panose="020F0502020204030204" pitchFamily="34" charset="0"/>
              </a:rPr>
              <a:t> attīrīšanas sistēma</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Termofikācijas ūdens sagatavošanas sistēma (turbīna, ģenerators, </a:t>
            </a:r>
            <a:r>
              <a:rPr lang="lv-LV" sz="1800" dirty="0" err="1">
                <a:solidFill>
                  <a:schemeClr val="tx1"/>
                </a:solidFill>
                <a:latin typeface="Calibri" panose="020F0502020204030204" pitchFamily="34" charset="0"/>
                <a:cs typeface="Calibri" panose="020F0502020204030204" pitchFamily="34" charset="0"/>
              </a:rPr>
              <a:t>pieslēgums</a:t>
            </a:r>
            <a:r>
              <a:rPr lang="lv-LV" sz="1800" dirty="0">
                <a:solidFill>
                  <a:schemeClr val="tx1"/>
                </a:solidFill>
                <a:latin typeface="Calibri" panose="020F0502020204030204" pitchFamily="34" charset="0"/>
                <a:cs typeface="Calibri" panose="020F0502020204030204" pitchFamily="34" charset="0"/>
              </a:rPr>
              <a:t> tīklam, kondensācijas sistēma)</a:t>
            </a:r>
          </a:p>
        </p:txBody>
      </p:sp>
    </p:spTree>
    <p:extLst>
      <p:ext uri="{BB962C8B-B14F-4D97-AF65-F5344CB8AC3E}">
        <p14:creationId xmlns:p14="http://schemas.microsoft.com/office/powerpoint/2010/main" val="289724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A956-ABC4-45A6-95ED-92A0D09379D1}"/>
              </a:ext>
            </a:extLst>
          </p:cNvPr>
          <p:cNvSpPr>
            <a:spLocks noGrp="1"/>
          </p:cNvSpPr>
          <p:nvPr>
            <p:ph type="title"/>
          </p:nvPr>
        </p:nvSpPr>
        <p:spPr>
          <a:xfrm>
            <a:off x="677334" y="355227"/>
            <a:ext cx="8596668" cy="1320800"/>
          </a:xfrm>
        </p:spPr>
        <p:txBody>
          <a:bodyPr/>
          <a:lstStyle/>
          <a:p>
            <a:r>
              <a:rPr lang="lv-LV" b="1" dirty="0">
                <a:latin typeface="Calibri" panose="020F0502020204030204" pitchFamily="34" charset="0"/>
                <a:cs typeface="Calibri" panose="020F0502020204030204" pitchFamily="34" charset="0"/>
              </a:rPr>
              <a:t>Kustīgo ārdu tehnoloģija</a:t>
            </a:r>
          </a:p>
        </p:txBody>
      </p:sp>
      <p:sp>
        <p:nvSpPr>
          <p:cNvPr id="4" name="Content Placeholder 2">
            <a:extLst>
              <a:ext uri="{FF2B5EF4-FFF2-40B4-BE49-F238E27FC236}">
                <a16:creationId xmlns:a16="http://schemas.microsoft.com/office/drawing/2014/main" id="{30104FC9-75C0-4233-B977-9ED7ABB511E2}"/>
              </a:ext>
            </a:extLst>
          </p:cNvPr>
          <p:cNvSpPr txBox="1">
            <a:spLocks/>
          </p:cNvSpPr>
          <p:nvPr/>
        </p:nvSpPr>
        <p:spPr>
          <a:xfrm>
            <a:off x="242582" y="1676027"/>
            <a:ext cx="3003957" cy="23838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lv-LV" dirty="0">
              <a:latin typeface="Calibri" panose="020F0502020204030204" pitchFamily="34" charset="0"/>
              <a:cs typeface="Calibri" panose="020F0502020204030204" pitchFamily="34" charset="0"/>
            </a:endParaRPr>
          </a:p>
          <a:p>
            <a:r>
              <a:rPr lang="lv-LV" dirty="0">
                <a:solidFill>
                  <a:schemeClr val="tx1"/>
                </a:solidFill>
                <a:latin typeface="Calibri" panose="020F0502020204030204" pitchFamily="34" charset="0"/>
                <a:cs typeface="Calibri" panose="020F0502020204030204" pitchFamily="34" charset="0"/>
              </a:rPr>
              <a:t>① kurināmā tvertne</a:t>
            </a:r>
          </a:p>
          <a:p>
            <a:r>
              <a:rPr lang="lv-LV" dirty="0">
                <a:solidFill>
                  <a:schemeClr val="tx1"/>
                </a:solidFill>
                <a:latin typeface="Calibri" panose="020F0502020204030204" pitchFamily="34" charset="0"/>
                <a:cs typeface="Calibri" panose="020F0502020204030204" pitchFamily="34" charset="0"/>
              </a:rPr>
              <a:t>② kurināmā padevējs</a:t>
            </a:r>
          </a:p>
          <a:p>
            <a:r>
              <a:rPr lang="lv-LV" dirty="0">
                <a:solidFill>
                  <a:schemeClr val="tx1"/>
                </a:solidFill>
                <a:latin typeface="Calibri" panose="020F0502020204030204" pitchFamily="34" charset="0"/>
                <a:cs typeface="Calibri" panose="020F0502020204030204" pitchFamily="34" charset="0"/>
              </a:rPr>
              <a:t>③ kustīgie ārdi</a:t>
            </a:r>
          </a:p>
          <a:p>
            <a:r>
              <a:rPr lang="lv-LV" dirty="0">
                <a:solidFill>
                  <a:schemeClr val="tx1"/>
                </a:solidFill>
                <a:latin typeface="Calibri" panose="020F0502020204030204" pitchFamily="34" charset="0"/>
                <a:cs typeface="Calibri" panose="020F0502020204030204" pitchFamily="34" charset="0"/>
              </a:rPr>
              <a:t>④ primārā gaisa padeve</a:t>
            </a:r>
          </a:p>
          <a:p>
            <a:r>
              <a:rPr lang="lv-LV" dirty="0">
                <a:solidFill>
                  <a:schemeClr val="tx1"/>
                </a:solidFill>
                <a:latin typeface="Calibri" panose="020F0502020204030204" pitchFamily="34" charset="0"/>
                <a:cs typeface="Calibri" panose="020F0502020204030204" pitchFamily="34" charset="0"/>
              </a:rPr>
              <a:t>⑤ izdedžu uztvērējs</a:t>
            </a:r>
          </a:p>
          <a:p>
            <a:endParaRPr lang="lv-LV" dirty="0">
              <a:latin typeface="Calibri" panose="020F0502020204030204" pitchFamily="34" charset="0"/>
              <a:cs typeface="Calibri" panose="020F0502020204030204" pitchFamily="34" charset="0"/>
            </a:endParaRPr>
          </a:p>
        </p:txBody>
      </p:sp>
      <p:pic>
        <p:nvPicPr>
          <p:cNvPr id="5" name="Picture 4" descr="Image: Sectional view of furnace">
            <a:extLst>
              <a:ext uri="{FF2B5EF4-FFF2-40B4-BE49-F238E27FC236}">
                <a16:creationId xmlns:a16="http://schemas.microsoft.com/office/drawing/2014/main" id="{0C86CEC2-09BF-45BC-BA06-C874A7E9D9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29979" y="1325853"/>
            <a:ext cx="3331845" cy="3657600"/>
          </a:xfrm>
          <a:prstGeom prst="rect">
            <a:avLst/>
          </a:prstGeom>
          <a:noFill/>
          <a:ln>
            <a:noFill/>
          </a:ln>
        </p:spPr>
      </p:pic>
      <p:sp>
        <p:nvSpPr>
          <p:cNvPr id="6" name="Rectangle 5">
            <a:extLst>
              <a:ext uri="{FF2B5EF4-FFF2-40B4-BE49-F238E27FC236}">
                <a16:creationId xmlns:a16="http://schemas.microsoft.com/office/drawing/2014/main" id="{D8AB8FB7-7BF7-4B3F-A991-0BD9CDB88004}"/>
              </a:ext>
            </a:extLst>
          </p:cNvPr>
          <p:cNvSpPr/>
          <p:nvPr/>
        </p:nvSpPr>
        <p:spPr>
          <a:xfrm>
            <a:off x="3843376" y="5046512"/>
            <a:ext cx="2550900" cy="646331"/>
          </a:xfrm>
          <a:prstGeom prst="rect">
            <a:avLst/>
          </a:prstGeom>
        </p:spPr>
        <p:txBody>
          <a:bodyPr wrap="square">
            <a:spAutoFit/>
          </a:bodyPr>
          <a:lstStyle/>
          <a:p>
            <a:pPr algn="ctr"/>
            <a:r>
              <a:rPr lang="lv-LV" sz="1200" dirty="0">
                <a:latin typeface="Calibri" panose="020F0502020204030204" pitchFamily="34" charset="0"/>
                <a:cs typeface="Calibri" panose="020F0502020204030204" pitchFamily="34" charset="0"/>
              </a:rPr>
              <a:t>Avots: </a:t>
            </a:r>
            <a:r>
              <a:rPr lang="lv-LV" sz="1200" dirty="0" err="1">
                <a:latin typeface="Calibri" panose="020F0502020204030204" pitchFamily="34" charset="0"/>
                <a:cs typeface="Calibri" panose="020F0502020204030204" pitchFamily="34" charset="0"/>
              </a:rPr>
              <a:t>Mitsubishi</a:t>
            </a:r>
            <a:r>
              <a:rPr lang="lv-LV" sz="1200" dirty="0">
                <a:latin typeface="Calibri" panose="020F0502020204030204" pitchFamily="34" charset="0"/>
                <a:cs typeface="Calibri" panose="020F0502020204030204" pitchFamily="34" charset="0"/>
              </a:rPr>
              <a:t> </a:t>
            </a:r>
            <a:r>
              <a:rPr lang="lv-LV" sz="1200" dirty="0" err="1">
                <a:latin typeface="Calibri" panose="020F0502020204030204" pitchFamily="34" charset="0"/>
                <a:cs typeface="Calibri" panose="020F0502020204030204" pitchFamily="34" charset="0"/>
              </a:rPr>
              <a:t>Heavy</a:t>
            </a:r>
            <a:r>
              <a:rPr lang="lv-LV" sz="1200" dirty="0">
                <a:latin typeface="Calibri" panose="020F0502020204030204" pitchFamily="34" charset="0"/>
                <a:cs typeface="Calibri" panose="020F0502020204030204" pitchFamily="34" charset="0"/>
              </a:rPr>
              <a:t> </a:t>
            </a:r>
            <a:r>
              <a:rPr lang="lv-LV" sz="1200" dirty="0" err="1">
                <a:latin typeface="Calibri" panose="020F0502020204030204" pitchFamily="34" charset="0"/>
                <a:cs typeface="Calibri" panose="020F0502020204030204" pitchFamily="34" charset="0"/>
              </a:rPr>
              <a:t>Industries</a:t>
            </a:r>
            <a:r>
              <a:rPr lang="lv-LV" sz="1200" dirty="0">
                <a:latin typeface="Calibri" panose="020F0502020204030204" pitchFamily="34" charset="0"/>
                <a:cs typeface="Calibri" panose="020F0502020204030204" pitchFamily="34" charset="0"/>
              </a:rPr>
              <a:t> </a:t>
            </a:r>
            <a:r>
              <a:rPr lang="lv-LV" sz="1200" dirty="0" err="1">
                <a:latin typeface="Calibri" panose="020F0502020204030204" pitchFamily="34" charset="0"/>
                <a:cs typeface="Calibri" panose="020F0502020204030204" pitchFamily="34" charset="0"/>
              </a:rPr>
              <a:t>Environmental</a:t>
            </a:r>
            <a:r>
              <a:rPr lang="lv-LV" sz="1200" dirty="0">
                <a:latin typeface="Calibri" panose="020F0502020204030204" pitchFamily="34" charset="0"/>
                <a:cs typeface="Calibri" panose="020F0502020204030204" pitchFamily="34" charset="0"/>
              </a:rPr>
              <a:t> &amp; </a:t>
            </a:r>
            <a:r>
              <a:rPr lang="lv-LV" sz="1200" dirty="0" err="1">
                <a:latin typeface="Calibri" panose="020F0502020204030204" pitchFamily="34" charset="0"/>
                <a:cs typeface="Calibri" panose="020F0502020204030204" pitchFamily="34" charset="0"/>
              </a:rPr>
              <a:t>Chemical</a:t>
            </a:r>
            <a:r>
              <a:rPr lang="lv-LV" sz="1200" dirty="0">
                <a:latin typeface="Calibri" panose="020F0502020204030204" pitchFamily="34" charset="0"/>
                <a:cs typeface="Calibri" panose="020F0502020204030204" pitchFamily="34" charset="0"/>
              </a:rPr>
              <a:t> </a:t>
            </a:r>
            <a:r>
              <a:rPr lang="lv-LV" sz="1200" dirty="0" err="1">
                <a:latin typeface="Calibri" panose="020F0502020204030204" pitchFamily="34" charset="0"/>
                <a:cs typeface="Calibri" panose="020F0502020204030204" pitchFamily="34" charset="0"/>
              </a:rPr>
              <a:t>Engineering</a:t>
            </a:r>
            <a:r>
              <a:rPr lang="lv-LV" sz="1200" dirty="0">
                <a:latin typeface="Calibri" panose="020F0502020204030204" pitchFamily="34" charset="0"/>
                <a:cs typeface="Calibri" panose="020F0502020204030204" pitchFamily="34" charset="0"/>
              </a:rPr>
              <a:t> </a:t>
            </a:r>
            <a:r>
              <a:rPr lang="lv-LV" sz="1200" dirty="0" err="1">
                <a:latin typeface="Calibri" panose="020F0502020204030204" pitchFamily="34" charset="0"/>
                <a:cs typeface="Calibri" panose="020F0502020204030204" pitchFamily="34" charset="0"/>
              </a:rPr>
              <a:t>Co.Ltd</a:t>
            </a:r>
            <a:r>
              <a:rPr lang="lv-LV" sz="1200" dirty="0">
                <a:latin typeface="Calibri" panose="020F0502020204030204" pitchFamily="34" charset="0"/>
                <a:cs typeface="Calibri" panose="020F0502020204030204" pitchFamily="34" charset="0"/>
              </a:rPr>
              <a:t>.</a:t>
            </a:r>
          </a:p>
        </p:txBody>
      </p:sp>
      <p:sp>
        <p:nvSpPr>
          <p:cNvPr id="7" name="Rectangle 6">
            <a:extLst>
              <a:ext uri="{FF2B5EF4-FFF2-40B4-BE49-F238E27FC236}">
                <a16:creationId xmlns:a16="http://schemas.microsoft.com/office/drawing/2014/main" id="{4FD9AF15-2E24-46D3-A84B-5AE83A625C8E}"/>
              </a:ext>
            </a:extLst>
          </p:cNvPr>
          <p:cNvSpPr/>
          <p:nvPr/>
        </p:nvSpPr>
        <p:spPr>
          <a:xfrm>
            <a:off x="7705107" y="5231179"/>
            <a:ext cx="1467581" cy="276999"/>
          </a:xfrm>
          <a:prstGeom prst="rect">
            <a:avLst/>
          </a:prstGeom>
        </p:spPr>
        <p:txBody>
          <a:bodyPr wrap="none">
            <a:spAutoFit/>
          </a:bodyPr>
          <a:lstStyle/>
          <a:p>
            <a:r>
              <a:rPr lang="lv-LV" sz="1200" dirty="0">
                <a:latin typeface="Calibri" panose="020F0502020204030204" pitchFamily="34" charset="0"/>
                <a:cs typeface="Calibri" panose="020F0502020204030204" pitchFamily="34" charset="0"/>
              </a:rPr>
              <a:t>Avots: Martin </a:t>
            </a:r>
            <a:r>
              <a:rPr lang="lv-LV" sz="1200" dirty="0" err="1">
                <a:latin typeface="Calibri" panose="020F0502020204030204" pitchFamily="34" charset="0"/>
                <a:cs typeface="Calibri" panose="020F0502020204030204" pitchFamily="34" charset="0"/>
              </a:rPr>
              <a:t>GmbH</a:t>
            </a:r>
            <a:endParaRPr lang="lv-LV" sz="1200" dirty="0">
              <a:latin typeface="Calibri" panose="020F0502020204030204" pitchFamily="34" charset="0"/>
              <a:cs typeface="Calibri" panose="020F0502020204030204" pitchFamily="34" charset="0"/>
            </a:endParaRPr>
          </a:p>
        </p:txBody>
      </p:sp>
      <p:pic>
        <p:nvPicPr>
          <p:cNvPr id="8" name="Picture 7" descr="http://martingmbh-relaunch.swhosting4.de/media/images/Technologie/Feuerung/Vario_1_gross.gif">
            <a:extLst>
              <a:ext uri="{FF2B5EF4-FFF2-40B4-BE49-F238E27FC236}">
                <a16:creationId xmlns:a16="http://schemas.microsoft.com/office/drawing/2014/main" id="{B1BE1D8C-D6AB-4173-87AC-821792300E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24482" y="821486"/>
            <a:ext cx="2855700" cy="4128411"/>
          </a:xfrm>
          <a:prstGeom prst="rect">
            <a:avLst/>
          </a:prstGeom>
          <a:noFill/>
          <a:ln>
            <a:noFill/>
          </a:ln>
        </p:spPr>
      </p:pic>
    </p:spTree>
    <p:extLst>
      <p:ext uri="{BB962C8B-B14F-4D97-AF65-F5344CB8AC3E}">
        <p14:creationId xmlns:p14="http://schemas.microsoft.com/office/powerpoint/2010/main" val="243317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2E77-5320-47AA-9333-0CEAFB87F617}"/>
              </a:ext>
            </a:extLst>
          </p:cNvPr>
          <p:cNvSpPr>
            <a:spLocks noGrp="1"/>
          </p:cNvSpPr>
          <p:nvPr>
            <p:ph type="title"/>
          </p:nvPr>
        </p:nvSpPr>
        <p:spPr/>
        <p:txBody>
          <a:bodyPr/>
          <a:lstStyle/>
          <a:p>
            <a:r>
              <a:rPr lang="lv-LV" b="1" dirty="0" err="1">
                <a:latin typeface="Calibri" panose="020F0502020204030204" pitchFamily="34" charset="0"/>
                <a:cs typeface="Calibri" panose="020F0502020204030204" pitchFamily="34" charset="0"/>
              </a:rPr>
              <a:t>Dūmgāzu</a:t>
            </a:r>
            <a:r>
              <a:rPr lang="lv-LV" b="1" dirty="0">
                <a:latin typeface="Calibri" panose="020F0502020204030204" pitchFamily="34" charset="0"/>
                <a:cs typeface="Calibri" panose="020F0502020204030204" pitchFamily="34" charset="0"/>
              </a:rPr>
              <a:t> attīrīšanas sistēma</a:t>
            </a:r>
          </a:p>
        </p:txBody>
      </p:sp>
      <p:sp>
        <p:nvSpPr>
          <p:cNvPr id="3" name="Content Placeholder 2">
            <a:extLst>
              <a:ext uri="{FF2B5EF4-FFF2-40B4-BE49-F238E27FC236}">
                <a16:creationId xmlns:a16="http://schemas.microsoft.com/office/drawing/2014/main" id="{BC8967E8-DC60-4B9B-A00D-3FCDA80E89C4}"/>
              </a:ext>
            </a:extLst>
          </p:cNvPr>
          <p:cNvSpPr>
            <a:spLocks noGrp="1"/>
          </p:cNvSpPr>
          <p:nvPr>
            <p:ph idx="1"/>
          </p:nvPr>
        </p:nvSpPr>
        <p:spPr>
          <a:xfrm>
            <a:off x="677334" y="1560353"/>
            <a:ext cx="8596668" cy="4481010"/>
          </a:xfrm>
        </p:spPr>
        <p:txBody>
          <a:bodyPr>
            <a:normAutofit/>
          </a:bodyPr>
          <a:lstStyle/>
          <a:p>
            <a:r>
              <a:rPr lang="lv-LV" dirty="0" err="1">
                <a:solidFill>
                  <a:schemeClr val="tx1"/>
                </a:solidFill>
                <a:latin typeface="Calibri" panose="020F0502020204030204" pitchFamily="34" charset="0"/>
                <a:cs typeface="Calibri" panose="020F0502020204030204" pitchFamily="34" charset="0"/>
              </a:rPr>
              <a:t>Dūmgāzu</a:t>
            </a:r>
            <a:r>
              <a:rPr lang="lv-LV" dirty="0">
                <a:solidFill>
                  <a:schemeClr val="tx1"/>
                </a:solidFill>
                <a:latin typeface="Calibri" panose="020F0502020204030204" pitchFamily="34" charset="0"/>
                <a:cs typeface="Calibri" panose="020F0502020204030204" pitchFamily="34" charset="0"/>
              </a:rPr>
              <a:t> attīrīšanas sistēma sastāv no:</a:t>
            </a:r>
          </a:p>
          <a:p>
            <a:pPr lvl="1" algn="just">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selektīvas nekatalītiskas redukcijas sistēmas attīrīšanai no slāpekļa oksīdiem (attīrīšanu no slāpekļa oksīdiem panāk, injicējot tieši gāzu plūsmā speciālus reaģentus (urīnvielu vai amonjaka ūdeni)). </a:t>
            </a:r>
          </a:p>
          <a:p>
            <a:pPr lvl="1" algn="just">
              <a:buFont typeface="Wingdings" panose="05000000000000000000" pitchFamily="2" charset="2"/>
              <a:buChar char="ü"/>
            </a:pPr>
            <a:r>
              <a:rPr lang="lv-LV" sz="1800" dirty="0" err="1">
                <a:solidFill>
                  <a:schemeClr val="tx1"/>
                </a:solidFill>
                <a:latin typeface="Calibri" panose="020F0502020204030204" pitchFamily="34" charset="0"/>
                <a:cs typeface="Calibri" panose="020F0502020204030204" pitchFamily="34" charset="0"/>
              </a:rPr>
              <a:t>skrubera</a:t>
            </a:r>
            <a:r>
              <a:rPr lang="lv-LV" sz="1800" dirty="0">
                <a:solidFill>
                  <a:schemeClr val="tx1"/>
                </a:solidFill>
                <a:latin typeface="Calibri" panose="020F0502020204030204" pitchFamily="34" charset="0"/>
                <a:cs typeface="Calibri" panose="020F0502020204030204" pitchFamily="34" charset="0"/>
              </a:rPr>
              <a:t> attīrīšanai no skābju tvaikiem (ietver reaktoru, kurā skābju tvaiki tiek absorbēti ar nātrija bikarbonāta palīdzību. </a:t>
            </a:r>
            <a:r>
              <a:rPr lang="lv-LV" sz="1800" dirty="0" err="1">
                <a:solidFill>
                  <a:schemeClr val="tx1"/>
                </a:solidFill>
                <a:latin typeface="Calibri" panose="020F0502020204030204" pitchFamily="34" charset="0"/>
                <a:cs typeface="Calibri" panose="020F0502020204030204" pitchFamily="34" charset="0"/>
              </a:rPr>
              <a:t>Skruberis</a:t>
            </a:r>
            <a:r>
              <a:rPr lang="lv-LV" sz="1800" dirty="0">
                <a:solidFill>
                  <a:schemeClr val="tx1"/>
                </a:solidFill>
                <a:latin typeface="Calibri" panose="020F0502020204030204" pitchFamily="34" charset="0"/>
                <a:cs typeface="Calibri" panose="020F0502020204030204" pitchFamily="34" charset="0"/>
              </a:rPr>
              <a:t> ietver arī aktīvās ogles dozēšanas sistēmu).</a:t>
            </a:r>
          </a:p>
          <a:p>
            <a:pPr lvl="1" algn="just">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maisa filtriem putekļu aizturēšanai (filtrēšanas mezgls sadalīts vairākās neatkarīgās sekcijās, kas ļauj veikt filtru apkopes un nomaiņas darbus neapturot sadedzināšanas procesu. Katra sekcija ir aprīkota ar putekļu uztvērēju). </a:t>
            </a:r>
          </a:p>
        </p:txBody>
      </p:sp>
    </p:spTree>
    <p:extLst>
      <p:ext uri="{BB962C8B-B14F-4D97-AF65-F5344CB8AC3E}">
        <p14:creationId xmlns:p14="http://schemas.microsoft.com/office/powerpoint/2010/main" val="386573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BB71-92E6-4B58-95BA-C590BFF3CAD8}"/>
              </a:ext>
            </a:extLst>
          </p:cNvPr>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Pelnu savākšanas mezgls </a:t>
            </a:r>
          </a:p>
        </p:txBody>
      </p:sp>
      <p:sp>
        <p:nvSpPr>
          <p:cNvPr id="3" name="Content Placeholder 2">
            <a:extLst>
              <a:ext uri="{FF2B5EF4-FFF2-40B4-BE49-F238E27FC236}">
                <a16:creationId xmlns:a16="http://schemas.microsoft.com/office/drawing/2014/main" id="{98A5DE0E-A335-4FC0-B2E3-448E131924C4}"/>
              </a:ext>
            </a:extLst>
          </p:cNvPr>
          <p:cNvSpPr>
            <a:spLocks noGrp="1"/>
          </p:cNvSpPr>
          <p:nvPr>
            <p:ph idx="1"/>
          </p:nvPr>
        </p:nvSpPr>
        <p:spPr>
          <a:xfrm>
            <a:off x="677334" y="1606915"/>
            <a:ext cx="8596668" cy="4256990"/>
          </a:xfrm>
        </p:spPr>
        <p:txBody>
          <a:bodyPr>
            <a:noAutofit/>
          </a:bodyPr>
          <a:lstStyle/>
          <a:p>
            <a:pPr lvl="0"/>
            <a:r>
              <a:rPr lang="lv-LV" dirty="0">
                <a:solidFill>
                  <a:schemeClr val="tx1"/>
                </a:solidFill>
                <a:latin typeface="Calibri" panose="020F0502020204030204" pitchFamily="34" charset="0"/>
                <a:cs typeface="Calibri" panose="020F0502020204030204" pitchFamily="34" charset="0"/>
              </a:rPr>
              <a:t>Kurināmā sadedzināšanas procesā veidojas pelni, vieglie pelni (</a:t>
            </a:r>
            <a:r>
              <a:rPr lang="lv-LV" dirty="0" err="1">
                <a:solidFill>
                  <a:schemeClr val="tx1"/>
                </a:solidFill>
                <a:latin typeface="Calibri" panose="020F0502020204030204" pitchFamily="34" charset="0"/>
                <a:cs typeface="Calibri" panose="020F0502020204030204" pitchFamily="34" charset="0"/>
              </a:rPr>
              <a:t>fly-ash</a:t>
            </a:r>
            <a:r>
              <a:rPr lang="lv-LV" dirty="0">
                <a:solidFill>
                  <a:schemeClr val="tx1"/>
                </a:solidFill>
                <a:latin typeface="Calibri" panose="020F0502020204030204" pitchFamily="34" charset="0"/>
                <a:cs typeface="Calibri" panose="020F0502020204030204" pitchFamily="34" charset="0"/>
              </a:rPr>
              <a:t>) un putekļi, kas veidojas četrās procesa stadijās:</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uz degšanas ārdiem (tiek savākti ar slapjā konveijera palīdzību. Uzkrāti savākšanas konteinerā);</a:t>
            </a:r>
          </a:p>
          <a:p>
            <a:pPr lvl="1">
              <a:buFont typeface="Wingdings" panose="05000000000000000000" pitchFamily="2" charset="2"/>
              <a:buChar char="ü"/>
            </a:pPr>
            <a:r>
              <a:rPr lang="lv-LV" sz="1800" dirty="0" err="1">
                <a:solidFill>
                  <a:schemeClr val="tx1"/>
                </a:solidFill>
                <a:latin typeface="Calibri" panose="020F0502020204030204" pitchFamily="34" charset="0"/>
                <a:cs typeface="Calibri" panose="020F0502020204030204" pitchFamily="34" charset="0"/>
              </a:rPr>
              <a:t>boilerī</a:t>
            </a:r>
            <a:r>
              <a:rPr lang="lv-LV" sz="1800" dirty="0">
                <a:solidFill>
                  <a:schemeClr val="tx1"/>
                </a:solidFill>
                <a:latin typeface="Calibri" panose="020F0502020204030204" pitchFamily="34" charset="0"/>
                <a:cs typeface="Calibri" panose="020F0502020204030204" pitchFamily="34" charset="0"/>
              </a:rPr>
              <a:t>. Vieglie pelni birst savācējos, kas uzstādīti zem </a:t>
            </a:r>
            <a:r>
              <a:rPr lang="lv-LV" sz="1800" dirty="0" err="1">
                <a:solidFill>
                  <a:schemeClr val="tx1"/>
                </a:solidFill>
                <a:latin typeface="Calibri" panose="020F0502020204030204" pitchFamily="34" charset="0"/>
                <a:cs typeface="Calibri" panose="020F0502020204030204" pitchFamily="34" charset="0"/>
              </a:rPr>
              <a:t>siltummaiņiem</a:t>
            </a:r>
            <a:r>
              <a:rPr lang="lv-LV" sz="1800" dirty="0">
                <a:solidFill>
                  <a:schemeClr val="tx1"/>
                </a:solidFill>
                <a:latin typeface="Calibri" panose="020F0502020204030204" pitchFamily="34" charset="0"/>
                <a:cs typeface="Calibri" panose="020F0502020204030204" pitchFamily="34" charset="0"/>
              </a:rPr>
              <a:t>. Tiek savākti konteinerā;</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gaistošo skābju absorbcijas </a:t>
            </a:r>
            <a:r>
              <a:rPr lang="lv-LV" sz="1800" dirty="0" err="1">
                <a:solidFill>
                  <a:schemeClr val="tx1"/>
                </a:solidFill>
                <a:latin typeface="Calibri" panose="020F0502020204030204" pitchFamily="34" charset="0"/>
                <a:cs typeface="Calibri" panose="020F0502020204030204" pitchFamily="34" charset="0"/>
              </a:rPr>
              <a:t>skruberī</a:t>
            </a:r>
            <a:r>
              <a:rPr lang="lv-LV" sz="1800" dirty="0">
                <a:solidFill>
                  <a:schemeClr val="tx1"/>
                </a:solidFill>
                <a:latin typeface="Calibri" panose="020F0502020204030204" pitchFamily="34" charset="0"/>
                <a:cs typeface="Calibri" panose="020F0502020204030204" pitchFamily="34" charset="0"/>
              </a:rPr>
              <a:t>. </a:t>
            </a:r>
            <a:r>
              <a:rPr lang="lv-LV" sz="1800" dirty="0" err="1">
                <a:solidFill>
                  <a:schemeClr val="tx1"/>
                </a:solidFill>
                <a:latin typeface="Calibri" panose="020F0502020204030204" pitchFamily="34" charset="0"/>
                <a:cs typeface="Calibri" panose="020F0502020204030204" pitchFamily="34" charset="0"/>
              </a:rPr>
              <a:t>Skruberis</a:t>
            </a:r>
            <a:r>
              <a:rPr lang="lv-LV" sz="1800" dirty="0">
                <a:solidFill>
                  <a:schemeClr val="tx1"/>
                </a:solidFill>
                <a:latin typeface="Calibri" panose="020F0502020204030204" pitchFamily="34" charset="0"/>
                <a:cs typeface="Calibri" panose="020F0502020204030204" pitchFamily="34" charset="0"/>
              </a:rPr>
              <a:t> aprīkots ar sistēmu, kas ir līdzīga vieglo pelnu savākšanas sistēmai;</a:t>
            </a:r>
          </a:p>
          <a:p>
            <a:pPr lvl="1">
              <a:buFont typeface="Wingdings" panose="05000000000000000000" pitchFamily="2" charset="2"/>
              <a:buChar char="ü"/>
            </a:pPr>
            <a:r>
              <a:rPr lang="lv-LV" sz="1800" dirty="0">
                <a:solidFill>
                  <a:schemeClr val="tx1"/>
                </a:solidFill>
                <a:latin typeface="Calibri" panose="020F0502020204030204" pitchFamily="34" charset="0"/>
                <a:cs typeface="Calibri" panose="020F0502020204030204" pitchFamily="34" charset="0"/>
              </a:rPr>
              <a:t>maisa filtri. Filtru mezgls aprīkots ar sistēmu, kas ir līdzīga vieglo pelnu savākšanas sistēmai.</a:t>
            </a:r>
          </a:p>
          <a:p>
            <a:pPr lvl="0"/>
            <a:r>
              <a:rPr lang="lv-LV" dirty="0">
                <a:solidFill>
                  <a:schemeClr val="tx1"/>
                </a:solidFill>
                <a:latin typeface="Calibri" panose="020F0502020204030204" pitchFamily="34" charset="0"/>
                <a:cs typeface="Calibri" panose="020F0502020204030204" pitchFamily="34" charset="0"/>
              </a:rPr>
              <a:t>Pēc maisa filtru mezgla, dūmgāzes tiek izvadītas atmosfērā. Dūmenī paredzēts tiešsaistes </a:t>
            </a:r>
            <a:r>
              <a:rPr lang="lv-LV" dirty="0" err="1">
                <a:solidFill>
                  <a:schemeClr val="tx1"/>
                </a:solidFill>
                <a:latin typeface="Calibri" panose="020F0502020204030204" pitchFamily="34" charset="0"/>
                <a:cs typeface="Calibri" panose="020F0502020204030204" pitchFamily="34" charset="0"/>
              </a:rPr>
              <a:t>dūmgāzu</a:t>
            </a:r>
            <a:r>
              <a:rPr lang="lv-LV" dirty="0">
                <a:solidFill>
                  <a:schemeClr val="tx1"/>
                </a:solidFill>
                <a:latin typeface="Calibri" panose="020F0502020204030204" pitchFamily="34" charset="0"/>
                <a:cs typeface="Calibri" panose="020F0502020204030204" pitchFamily="34" charset="0"/>
              </a:rPr>
              <a:t> analizators. </a:t>
            </a:r>
          </a:p>
          <a:p>
            <a:endParaRPr lang="lv-LV"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283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8E32-38C0-45FC-88DF-4951298A958D}"/>
              </a:ext>
            </a:extLst>
          </p:cNvPr>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Izmantojamā kurināmā apraksts</a:t>
            </a:r>
          </a:p>
        </p:txBody>
      </p:sp>
      <p:sp>
        <p:nvSpPr>
          <p:cNvPr id="3" name="Content Placeholder 2">
            <a:extLst>
              <a:ext uri="{FF2B5EF4-FFF2-40B4-BE49-F238E27FC236}">
                <a16:creationId xmlns:a16="http://schemas.microsoft.com/office/drawing/2014/main" id="{119E0643-1578-41BD-956B-014372462433}"/>
              </a:ext>
            </a:extLst>
          </p:cNvPr>
          <p:cNvSpPr>
            <a:spLocks noGrp="1"/>
          </p:cNvSpPr>
          <p:nvPr>
            <p:ph idx="1"/>
          </p:nvPr>
        </p:nvSpPr>
        <p:spPr>
          <a:xfrm>
            <a:off x="677334" y="1862357"/>
            <a:ext cx="8596668" cy="4286774"/>
          </a:xfrm>
        </p:spPr>
        <p:txBody>
          <a:bodyPr>
            <a:normAutofit/>
          </a:bodyPr>
          <a:lstStyle/>
          <a:p>
            <a:pPr algn="just"/>
            <a:r>
              <a:rPr lang="lv-LV" dirty="0">
                <a:solidFill>
                  <a:schemeClr val="tx1"/>
                </a:solidFill>
                <a:latin typeface="Calibri" panose="020F0502020204030204" pitchFamily="34" charset="0"/>
                <a:cs typeface="Calibri" panose="020F0502020204030204" pitchFamily="34" charset="0"/>
              </a:rPr>
              <a:t>Reģenerācijas iekārtā kā kurināmo paredzēts izmantot no atkritumiem iegūto kurināmo </a:t>
            </a:r>
          </a:p>
          <a:p>
            <a:pPr algn="just"/>
            <a:r>
              <a:rPr lang="lv-LV" dirty="0">
                <a:solidFill>
                  <a:schemeClr val="tx1"/>
                </a:solidFill>
                <a:latin typeface="Calibri" panose="020F0502020204030204" pitchFamily="34" charset="0"/>
                <a:cs typeface="Calibri" panose="020F0502020204030204" pitchFamily="34" charset="0"/>
              </a:rPr>
              <a:t>Kurināmais pēc tā kvalitātes atbilst standarta CEN/TS 15359:2006 „No atkritumiem iegūts kurināmais. Specifikācija un klases”, 3.klasei</a:t>
            </a:r>
          </a:p>
          <a:p>
            <a:pPr algn="just"/>
            <a:r>
              <a:rPr lang="lv-LV" dirty="0">
                <a:solidFill>
                  <a:schemeClr val="tx1"/>
                </a:solidFill>
                <a:latin typeface="Calibri" panose="020F0502020204030204" pitchFamily="34" charset="0"/>
                <a:cs typeface="Calibri" panose="020F0502020204030204" pitchFamily="34" charset="0"/>
              </a:rPr>
              <a:t>Kurināmais atbilst atkritumu klasei 191210 - sadedzināmi atkritumi (no atkritumiem iegūts kurināmais), saskaņā ar MK 19.04.2011. not. Nr. 302 “Noteikumi par atkritumu klasifikatoru un īpašībām, kuras padara atkritumus bīstamus”</a:t>
            </a:r>
          </a:p>
          <a:p>
            <a:pPr algn="just"/>
            <a:r>
              <a:rPr lang="lv-LV" dirty="0">
                <a:solidFill>
                  <a:schemeClr val="tx1"/>
                </a:solidFill>
                <a:latin typeface="Calibri" panose="020F0502020204030204" pitchFamily="34" charset="0"/>
                <a:cs typeface="Calibri" panose="020F0502020204030204" pitchFamily="34" charset="0"/>
              </a:rPr>
              <a:t>Kurināmā </a:t>
            </a:r>
            <a:r>
              <a:rPr lang="lv-LV" dirty="0" err="1">
                <a:solidFill>
                  <a:schemeClr val="tx1"/>
                </a:solidFill>
                <a:latin typeface="Calibri" panose="020F0502020204030204" pitchFamily="34" charset="0"/>
                <a:cs typeface="Calibri" panose="020F0502020204030204" pitchFamily="34" charset="0"/>
              </a:rPr>
              <a:t>pelnainība</a:t>
            </a:r>
            <a:r>
              <a:rPr lang="lv-LV" dirty="0">
                <a:solidFill>
                  <a:schemeClr val="tx1"/>
                </a:solidFill>
                <a:latin typeface="Calibri" panose="020F0502020204030204" pitchFamily="34" charset="0"/>
                <a:cs typeface="Calibri" panose="020F0502020204030204" pitchFamily="34" charset="0"/>
              </a:rPr>
              <a:t> paredzēta ap 15 %, siltumspēja tiek vērtēta 16 MJ/kg nesasmalcinātam materiālam, 18 MJ/kg sasmalcinātam materiālam </a:t>
            </a:r>
          </a:p>
          <a:p>
            <a:pPr algn="just"/>
            <a:r>
              <a:rPr lang="lv-LV" dirty="0">
                <a:solidFill>
                  <a:schemeClr val="tx1"/>
                </a:solidFill>
                <a:latin typeface="Calibri" panose="020F0502020204030204" pitchFamily="34" charset="0"/>
                <a:cs typeface="Calibri" panose="020F0502020204030204" pitchFamily="34" charset="0"/>
              </a:rPr>
              <a:t>Izvēlētā tehnoloģija paredz arī stipri neviendabīga kurināmā materiāla pieņemšanas iespējamību (daļiņu izmērs 30 – 500 mm)</a:t>
            </a:r>
          </a:p>
        </p:txBody>
      </p:sp>
    </p:spTree>
    <p:extLst>
      <p:ext uri="{BB962C8B-B14F-4D97-AF65-F5344CB8AC3E}">
        <p14:creationId xmlns:p14="http://schemas.microsoft.com/office/powerpoint/2010/main" val="379492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AADB-7C1E-465F-98F2-01CF409FA5DC}"/>
              </a:ext>
            </a:extLst>
          </p:cNvPr>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Izmantojamā kurināmā piegādes teritorija</a:t>
            </a:r>
            <a:endParaRPr lang="lv-LV" dirty="0"/>
          </a:p>
        </p:txBody>
      </p:sp>
      <p:sp>
        <p:nvSpPr>
          <p:cNvPr id="3" name="Content Placeholder 2">
            <a:extLst>
              <a:ext uri="{FF2B5EF4-FFF2-40B4-BE49-F238E27FC236}">
                <a16:creationId xmlns:a16="http://schemas.microsoft.com/office/drawing/2014/main" id="{74A0DCF5-0131-47EF-8446-A3366F01F787}"/>
              </a:ext>
            </a:extLst>
          </p:cNvPr>
          <p:cNvSpPr>
            <a:spLocks noGrp="1"/>
          </p:cNvSpPr>
          <p:nvPr>
            <p:ph idx="1"/>
          </p:nvPr>
        </p:nvSpPr>
        <p:spPr/>
        <p:txBody>
          <a:bodyPr/>
          <a:lstStyle/>
          <a:p>
            <a:pPr algn="just"/>
            <a:r>
              <a:rPr lang="lv-LV" dirty="0">
                <a:solidFill>
                  <a:schemeClr val="tx1"/>
                </a:solidFill>
                <a:latin typeface="Calibri" panose="020F0502020204030204" pitchFamily="34" charset="0"/>
                <a:cs typeface="Calibri" panose="020F0502020204030204" pitchFamily="34" charset="0"/>
              </a:rPr>
              <a:t>Kurināmais tiks piegādāts no sadzīves atkritumu poligona «Cinīši» (Demenes pagastā, Daugavpils novadā), kurā nešķirotu sadzīves atkritumu šķirošanas rezultātā tiek atšķirots un iegūts materiāls, kurš ir derīgs turpmākai reģenerācijai </a:t>
            </a:r>
          </a:p>
          <a:p>
            <a:pPr algn="just"/>
            <a:r>
              <a:rPr lang="lv-LV" dirty="0">
                <a:solidFill>
                  <a:schemeClr val="tx1"/>
                </a:solidFill>
                <a:latin typeface="Calibri" panose="020F0502020204030204" pitchFamily="34" charset="0"/>
                <a:cs typeface="Calibri" panose="020F0502020204030204" pitchFamily="34" charset="0"/>
              </a:rPr>
              <a:t>Lai nodrošinātu tehnoloģiskā procesa pilnu jaudu, kurināmais var tikt pieņemts arī no citiem atkritumu apsaimniekošanas uzņēmumiem </a:t>
            </a:r>
          </a:p>
          <a:p>
            <a:pPr algn="just"/>
            <a:r>
              <a:rPr lang="lv-LV" dirty="0">
                <a:solidFill>
                  <a:schemeClr val="tx1"/>
                </a:solidFill>
                <a:latin typeface="Calibri" panose="020F0502020204030204" pitchFamily="34" charset="0"/>
                <a:cs typeface="Calibri" panose="020F0502020204030204" pitchFamily="34" charset="0"/>
              </a:rPr>
              <a:t>Plānotais kurināmā apjoms - līdz 25 000 tonnām gadā</a:t>
            </a:r>
          </a:p>
        </p:txBody>
      </p:sp>
    </p:spTree>
    <p:extLst>
      <p:ext uri="{BB962C8B-B14F-4D97-AF65-F5344CB8AC3E}">
        <p14:creationId xmlns:p14="http://schemas.microsoft.com/office/powerpoint/2010/main" val="285000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4564"/>
            <a:ext cx="8596668" cy="1320800"/>
          </a:xfrm>
        </p:spPr>
        <p:txBody>
          <a:bodyPr>
            <a:normAutofit/>
          </a:bodyPr>
          <a:lstStyle/>
          <a:p>
            <a:r>
              <a:rPr lang="lv-LV" b="1" dirty="0">
                <a:latin typeface="Calibri" panose="020F0502020204030204" pitchFamily="34" charset="0"/>
              </a:rPr>
              <a:t>Plānotai darbībai nepieciešamo inženierkomunikāciju iespējamie risinājumi </a:t>
            </a:r>
            <a:endParaRPr lang="lv-LV" dirty="0"/>
          </a:p>
        </p:txBody>
      </p:sp>
      <p:sp>
        <p:nvSpPr>
          <p:cNvPr id="3" name="Content Placeholder 2"/>
          <p:cNvSpPr>
            <a:spLocks noGrp="1"/>
          </p:cNvSpPr>
          <p:nvPr>
            <p:ph idx="1"/>
          </p:nvPr>
        </p:nvSpPr>
        <p:spPr>
          <a:xfrm>
            <a:off x="677333" y="1930400"/>
            <a:ext cx="9094196" cy="3895725"/>
          </a:xfrm>
        </p:spPr>
        <p:txBody>
          <a:bodyPr>
            <a:normAutofit fontScale="92500" lnSpcReduction="10000"/>
          </a:bodyPr>
          <a:lstStyle/>
          <a:p>
            <a:pPr algn="just"/>
            <a:r>
              <a:rPr lang="lv-LV" dirty="0">
                <a:solidFill>
                  <a:schemeClr val="tx1"/>
                </a:solidFill>
                <a:latin typeface="Calibri" panose="020F0502020204030204" pitchFamily="34" charset="0"/>
                <a:cs typeface="Calibri" panose="020F0502020204030204" pitchFamily="34" charset="0"/>
              </a:rPr>
              <a:t>Ūdensapgāde – veidojot </a:t>
            </a:r>
            <a:r>
              <a:rPr lang="lv-LV" dirty="0" err="1">
                <a:solidFill>
                  <a:schemeClr val="tx1"/>
                </a:solidFill>
                <a:latin typeface="Calibri" panose="020F0502020204030204" pitchFamily="34" charset="0"/>
                <a:cs typeface="Calibri" panose="020F0502020204030204" pitchFamily="34" charset="0"/>
              </a:rPr>
              <a:t>pieslēgumu</a:t>
            </a:r>
            <a:r>
              <a:rPr lang="lv-LV" dirty="0">
                <a:solidFill>
                  <a:schemeClr val="tx1"/>
                </a:solidFill>
                <a:latin typeface="Calibri" panose="020F0502020204030204" pitchFamily="34" charset="0"/>
                <a:cs typeface="Calibri" panose="020F0502020204030204" pitchFamily="34" charset="0"/>
              </a:rPr>
              <a:t> esošajam pilsētas centralizētajam ūdensvadam, ko apsaimnieko SIA «Daugavpils ūdens». Ražošanas un sadzīves vajadzībām plānotais ūdens apjoms ap 8000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/gadā (t.sk. termofikācijai paredzētais ūdens – līdz 7100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/gadā). </a:t>
            </a:r>
          </a:p>
          <a:p>
            <a:pPr algn="just"/>
            <a:r>
              <a:rPr lang="lv-LV" dirty="0">
                <a:solidFill>
                  <a:schemeClr val="tx1"/>
                </a:solidFill>
                <a:latin typeface="Calibri" panose="020F0502020204030204" pitchFamily="34" charset="0"/>
                <a:cs typeface="Calibri" panose="020F0502020204030204" pitchFamily="34" charset="0"/>
              </a:rPr>
              <a:t>Sadzīves notekūdeņu novadīšana iespējama, pieslēdzoties Daugavpils pilsētas centralizētai sadzīves kanalizācijai. Sadzīves notekūdeņu apjoms līdz 730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/gadā (~ 2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a:t>
            </a:r>
            <a:r>
              <a:rPr lang="lv-LV" dirty="0" err="1">
                <a:solidFill>
                  <a:schemeClr val="tx1"/>
                </a:solidFill>
                <a:latin typeface="Calibri" panose="020F0502020204030204" pitchFamily="34" charset="0"/>
                <a:cs typeface="Calibri" panose="020F0502020204030204" pitchFamily="34" charset="0"/>
              </a:rPr>
              <a:t>dnn</a:t>
            </a:r>
            <a:r>
              <a:rPr lang="lv-LV" dirty="0">
                <a:solidFill>
                  <a:schemeClr val="tx1"/>
                </a:solidFill>
                <a:latin typeface="Calibri" panose="020F0502020204030204" pitchFamily="34" charset="0"/>
                <a:cs typeface="Calibri" panose="020F0502020204030204" pitchFamily="34" charset="0"/>
              </a:rPr>
              <a:t>.)</a:t>
            </a:r>
          </a:p>
          <a:p>
            <a:pPr algn="just"/>
            <a:r>
              <a:rPr lang="lv-LV" dirty="0">
                <a:solidFill>
                  <a:schemeClr val="tx1"/>
                </a:solidFill>
                <a:latin typeface="Calibri" panose="020F0502020204030204" pitchFamily="34" charset="0"/>
                <a:cs typeface="Calibri" panose="020F0502020204030204" pitchFamily="34" charset="0"/>
              </a:rPr>
              <a:t>Ražošanas notekūdeņus iespējams novadīt, pieslēdzoties PAS «Daugavpils siltumtīkli» ražošanas kanalizācijas sistēmai. Ražošanas notekūdeņu aplēstais apjoms ap 1500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/gadā. Paredzams, ka ražošanas notekūdeņu </a:t>
            </a:r>
            <a:r>
              <a:rPr lang="lv-LV" dirty="0" err="1">
                <a:solidFill>
                  <a:schemeClr val="tx1"/>
                </a:solidFill>
                <a:latin typeface="Calibri" panose="020F0502020204030204" pitchFamily="34" charset="0"/>
                <a:cs typeface="Calibri" panose="020F0502020204030204" pitchFamily="34" charset="0"/>
              </a:rPr>
              <a:t>priekšattīrīšana</a:t>
            </a:r>
            <a:r>
              <a:rPr lang="lv-LV" dirty="0">
                <a:solidFill>
                  <a:schemeClr val="tx1"/>
                </a:solidFill>
                <a:latin typeface="Calibri" panose="020F0502020204030204" pitchFamily="34" charset="0"/>
                <a:cs typeface="Calibri" panose="020F0502020204030204" pitchFamily="34" charset="0"/>
              </a:rPr>
              <a:t> nebūs nepieciešama</a:t>
            </a:r>
          </a:p>
          <a:p>
            <a:pPr algn="just"/>
            <a:r>
              <a:rPr lang="lv-LV" dirty="0">
                <a:solidFill>
                  <a:schemeClr val="tx1"/>
                </a:solidFill>
                <a:latin typeface="Calibri" panose="020F0502020204030204" pitchFamily="34" charset="0"/>
                <a:cs typeface="Calibri" panose="020F0502020204030204" pitchFamily="34" charset="0"/>
              </a:rPr>
              <a:t>Lietus ūdeņu savākšana jumtiem un cietā seguma teritorijām. Attīrīšana no naftas produktu piesārņojumu un suspendētajām vielām. Attīrīto lietus ūdeņu novadīšana paredzēta SIA «Sadzīves pakalpojumu kombināts» apsaimniekotajos lietus ūdeņu centralizētajos kanalizācijas tīklos</a:t>
            </a:r>
          </a:p>
          <a:p>
            <a:r>
              <a:rPr lang="lv-LV" dirty="0">
                <a:solidFill>
                  <a:schemeClr val="tx1"/>
                </a:solidFill>
                <a:latin typeface="Calibri" panose="020F0502020204030204" pitchFamily="34" charset="0"/>
                <a:cs typeface="Calibri" panose="020F0502020204030204" pitchFamily="34" charset="0"/>
              </a:rPr>
              <a:t>Citi inženierkomunikāciju tīkli (elektroapgāde, sakaru līnijas pieejamas blakus piegulošajās teritorijās)</a:t>
            </a:r>
          </a:p>
        </p:txBody>
      </p:sp>
    </p:spTree>
    <p:extLst>
      <p:ext uri="{BB962C8B-B14F-4D97-AF65-F5344CB8AC3E}">
        <p14:creationId xmlns:p14="http://schemas.microsoft.com/office/powerpoint/2010/main" val="71827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Calibri" panose="020F0502020204030204" pitchFamily="34" charset="0"/>
              </a:rPr>
              <a:t>Tehnoloģiskā procesa nodrošināšanai galvenās izejvielas</a:t>
            </a:r>
            <a:endParaRPr lang="lv-LV" dirty="0"/>
          </a:p>
        </p:txBody>
      </p:sp>
      <p:sp>
        <p:nvSpPr>
          <p:cNvPr id="3" name="Content Placeholder 2"/>
          <p:cNvSpPr>
            <a:spLocks noGrp="1"/>
          </p:cNvSpPr>
          <p:nvPr>
            <p:ph idx="1"/>
          </p:nvPr>
        </p:nvSpPr>
        <p:spPr>
          <a:xfrm>
            <a:off x="563880" y="2156904"/>
            <a:ext cx="9176350" cy="3975450"/>
          </a:xfrm>
        </p:spPr>
        <p:txBody>
          <a:bodyPr>
            <a:noAutofit/>
          </a:bodyPr>
          <a:lstStyle/>
          <a:p>
            <a:endParaRPr lang="lv-LV" dirty="0">
              <a:solidFill>
                <a:schemeClr val="tx1"/>
              </a:solidFill>
              <a:latin typeface="Calibri" panose="020F0502020204030204" pitchFamily="34" charset="0"/>
              <a:cs typeface="Calibri" panose="020F0502020204030204" pitchFamily="34" charset="0"/>
            </a:endParaRPr>
          </a:p>
          <a:p>
            <a:r>
              <a:rPr lang="lv-LV" dirty="0">
                <a:solidFill>
                  <a:schemeClr val="tx1"/>
                </a:solidFill>
                <a:latin typeface="Calibri" panose="020F0502020204030204" pitchFamily="34" charset="0"/>
                <a:cs typeface="Calibri" panose="020F0502020204030204" pitchFamily="34" charset="0"/>
              </a:rPr>
              <a:t>No atkritumiem iegūts kurināmais - līdz 25 000 tonnām gadā</a:t>
            </a:r>
          </a:p>
          <a:p>
            <a:r>
              <a:rPr lang="lv-LV" dirty="0">
                <a:solidFill>
                  <a:schemeClr val="tx1"/>
                </a:solidFill>
                <a:latin typeface="Calibri" panose="020F0502020204030204" pitchFamily="34" charset="0"/>
                <a:cs typeface="Calibri" panose="020F0502020204030204" pitchFamily="34" charset="0"/>
              </a:rPr>
              <a:t>Iekurināšanas un degšanas procesa stabilizācijas vajadzībām dīzeļdegviela – līdz 660 tonnām gadā</a:t>
            </a:r>
          </a:p>
          <a:p>
            <a:r>
              <a:rPr lang="lv-LV" dirty="0">
                <a:solidFill>
                  <a:schemeClr val="tx1"/>
                </a:solidFill>
                <a:latin typeface="Calibri" panose="020F0502020204030204" pitchFamily="34" charset="0"/>
                <a:cs typeface="Calibri" panose="020F0502020204030204" pitchFamily="34" charset="0"/>
              </a:rPr>
              <a:t>Termofikācijas ūdens – līdz 7 100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/gadā (19,5 m</a:t>
            </a:r>
            <a:r>
              <a:rPr lang="lv-LV" baseline="30000" dirty="0">
                <a:solidFill>
                  <a:schemeClr val="tx1"/>
                </a:solidFill>
                <a:latin typeface="Calibri" panose="020F0502020204030204" pitchFamily="34" charset="0"/>
                <a:cs typeface="Calibri" panose="020F0502020204030204" pitchFamily="34" charset="0"/>
              </a:rPr>
              <a:t>3</a:t>
            </a:r>
            <a:r>
              <a:rPr lang="lv-LV" dirty="0">
                <a:solidFill>
                  <a:schemeClr val="tx1"/>
                </a:solidFill>
                <a:latin typeface="Calibri" panose="020F0502020204030204" pitchFamily="34" charset="0"/>
                <a:cs typeface="Calibri" panose="020F0502020204030204" pitchFamily="34" charset="0"/>
              </a:rPr>
              <a:t>/</a:t>
            </a:r>
            <a:r>
              <a:rPr lang="lv-LV" dirty="0" err="1">
                <a:solidFill>
                  <a:schemeClr val="tx1"/>
                </a:solidFill>
                <a:latin typeface="Calibri" panose="020F0502020204030204" pitchFamily="34" charset="0"/>
                <a:cs typeface="Calibri" panose="020F0502020204030204" pitchFamily="34" charset="0"/>
              </a:rPr>
              <a:t>dnn</a:t>
            </a:r>
            <a:r>
              <a:rPr lang="lv-LV" dirty="0">
                <a:solidFill>
                  <a:schemeClr val="tx1"/>
                </a:solidFill>
                <a:latin typeface="Calibri" panose="020F0502020204030204" pitchFamily="34" charset="0"/>
                <a:cs typeface="Calibri" panose="020F0502020204030204" pitchFamily="34" charset="0"/>
              </a:rPr>
              <a:t>.)</a:t>
            </a:r>
          </a:p>
          <a:p>
            <a:pPr lvl="0"/>
            <a:r>
              <a:rPr lang="lv-LV" dirty="0" err="1">
                <a:solidFill>
                  <a:schemeClr val="tx1"/>
                </a:solidFill>
                <a:latin typeface="Calibri" panose="020F0502020204030204" pitchFamily="34" charset="0"/>
                <a:cs typeface="Calibri" panose="020F0502020204030204" pitchFamily="34" charset="0"/>
              </a:rPr>
              <a:t>Dūmgāzu</a:t>
            </a:r>
            <a:r>
              <a:rPr lang="lv-LV" dirty="0">
                <a:solidFill>
                  <a:schemeClr val="tx1"/>
                </a:solidFill>
                <a:latin typeface="Calibri" panose="020F0502020204030204" pitchFamily="34" charset="0"/>
                <a:cs typeface="Calibri" panose="020F0502020204030204" pitchFamily="34" charset="0"/>
              </a:rPr>
              <a:t> attīrīšanas sistēmai nepieciešamās ķīmiskās vielas:</a:t>
            </a:r>
          </a:p>
          <a:p>
            <a:pPr lvl="1">
              <a:buFont typeface="Wingdings" panose="05000000000000000000" pitchFamily="2" charset="2"/>
              <a:buChar char="Ø"/>
            </a:pPr>
            <a:r>
              <a:rPr lang="lv-LV" sz="1800" dirty="0">
                <a:solidFill>
                  <a:schemeClr val="tx1"/>
                </a:solidFill>
                <a:latin typeface="Calibri" panose="020F0502020204030204" pitchFamily="34" charset="0"/>
                <a:cs typeface="Calibri" panose="020F0502020204030204" pitchFamily="34" charset="0"/>
              </a:rPr>
              <a:t>Aktīvā ogle līdz 29 000 t/gadā</a:t>
            </a:r>
          </a:p>
          <a:p>
            <a:pPr lvl="1">
              <a:buFont typeface="Wingdings" panose="05000000000000000000" pitchFamily="2" charset="2"/>
              <a:buChar char="Ø"/>
            </a:pPr>
            <a:r>
              <a:rPr lang="lv-LV" sz="1800" dirty="0">
                <a:solidFill>
                  <a:schemeClr val="tx1"/>
                </a:solidFill>
                <a:latin typeface="Calibri" panose="020F0502020204030204" pitchFamily="34" charset="0"/>
                <a:cs typeface="Calibri" panose="020F0502020204030204" pitchFamily="34" charset="0"/>
              </a:rPr>
              <a:t>Kaļķis </a:t>
            </a:r>
            <a:r>
              <a:rPr lang="lv-LV" sz="1800" dirty="0" err="1">
                <a:solidFill>
                  <a:schemeClr val="tx1"/>
                </a:solidFill>
                <a:latin typeface="Calibri" panose="020F0502020204030204" pitchFamily="34" charset="0"/>
                <a:cs typeface="Calibri" panose="020F0502020204030204" pitchFamily="34" charset="0"/>
              </a:rPr>
              <a:t>Ca</a:t>
            </a:r>
            <a:r>
              <a:rPr lang="lv-LV" sz="1800" dirty="0">
                <a:solidFill>
                  <a:schemeClr val="tx1"/>
                </a:solidFill>
                <a:latin typeface="Calibri" panose="020F0502020204030204" pitchFamily="34" charset="0"/>
                <a:cs typeface="Calibri" panose="020F0502020204030204" pitchFamily="34" charset="0"/>
              </a:rPr>
              <a:t>(OH)</a:t>
            </a:r>
            <a:r>
              <a:rPr lang="lv-LV" sz="1800" baseline="-25000" dirty="0">
                <a:solidFill>
                  <a:schemeClr val="tx1"/>
                </a:solidFill>
                <a:latin typeface="Calibri" panose="020F0502020204030204" pitchFamily="34" charset="0"/>
                <a:cs typeface="Calibri" panose="020F0502020204030204" pitchFamily="34" charset="0"/>
              </a:rPr>
              <a:t>2</a:t>
            </a:r>
            <a:r>
              <a:rPr lang="lv-LV" sz="1800" dirty="0">
                <a:solidFill>
                  <a:schemeClr val="tx1"/>
                </a:solidFill>
                <a:latin typeface="Calibri" panose="020F0502020204030204" pitchFamily="34" charset="0"/>
                <a:cs typeface="Calibri" panose="020F0502020204030204" pitchFamily="34" charset="0"/>
              </a:rPr>
              <a:t> (vai nātrija bikarbonāts (NaHCO</a:t>
            </a:r>
            <a:r>
              <a:rPr lang="lv-LV" sz="1800" baseline="-25000" dirty="0">
                <a:solidFill>
                  <a:schemeClr val="tx1"/>
                </a:solidFill>
                <a:latin typeface="Calibri" panose="020F0502020204030204" pitchFamily="34" charset="0"/>
                <a:cs typeface="Calibri" panose="020F0502020204030204" pitchFamily="34" charset="0"/>
              </a:rPr>
              <a:t>3</a:t>
            </a:r>
            <a:r>
              <a:rPr lang="lv-LV" sz="1800" dirty="0">
                <a:solidFill>
                  <a:schemeClr val="tx1"/>
                </a:solidFill>
                <a:latin typeface="Calibri" panose="020F0502020204030204" pitchFamily="34" charset="0"/>
                <a:cs typeface="Calibri" panose="020F0502020204030204" pitchFamily="34" charset="0"/>
              </a:rPr>
              <a:t>)) līdz 600 t/gadā</a:t>
            </a:r>
          </a:p>
          <a:p>
            <a:pPr lvl="1">
              <a:buFont typeface="Wingdings" panose="05000000000000000000" pitchFamily="2" charset="2"/>
              <a:buChar char="Ø"/>
            </a:pPr>
            <a:r>
              <a:rPr lang="lv-LV" sz="1800" dirty="0">
                <a:solidFill>
                  <a:schemeClr val="tx1"/>
                </a:solidFill>
                <a:latin typeface="Calibri" panose="020F0502020204030204" pitchFamily="34" charset="0"/>
                <a:cs typeface="Calibri" panose="020F0502020204030204" pitchFamily="34" charset="0"/>
              </a:rPr>
              <a:t>Amonija šķīdums (25%) līdz 150 t/gadā</a:t>
            </a:r>
          </a:p>
          <a:p>
            <a:endParaRPr lang="lv-LV"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14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2E8E-5246-4E4A-9CC7-66B516EBC820}"/>
              </a:ext>
            </a:extLst>
          </p:cNvPr>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Informācija par paredzētās darbības vietu un darbības ierosinātāju</a:t>
            </a:r>
          </a:p>
        </p:txBody>
      </p:sp>
      <p:sp>
        <p:nvSpPr>
          <p:cNvPr id="3" name="Content Placeholder 2">
            <a:extLst>
              <a:ext uri="{FF2B5EF4-FFF2-40B4-BE49-F238E27FC236}">
                <a16:creationId xmlns:a16="http://schemas.microsoft.com/office/drawing/2014/main" id="{F9A519AC-2D22-44A6-9F07-297C0FE31538}"/>
              </a:ext>
            </a:extLst>
          </p:cNvPr>
          <p:cNvSpPr>
            <a:spLocks noGrp="1"/>
          </p:cNvSpPr>
          <p:nvPr>
            <p:ph idx="1"/>
          </p:nvPr>
        </p:nvSpPr>
        <p:spPr/>
        <p:txBody>
          <a:bodyPr>
            <a:normAutofit/>
          </a:bodyPr>
          <a:lstStyle/>
          <a:p>
            <a:pPr algn="just"/>
            <a:r>
              <a:rPr lang="lv-LV" dirty="0">
                <a:solidFill>
                  <a:schemeClr val="tx1"/>
                </a:solidFill>
                <a:latin typeface="Calibri" panose="020F0502020204030204" pitchFamily="34" charset="0"/>
                <a:cs typeface="Calibri" panose="020F0502020204030204" pitchFamily="34" charset="0"/>
              </a:rPr>
              <a:t>Paredzētās darbības ierosinātājs ir SIA «Atkritumu Apsaimniekošanas </a:t>
            </a:r>
            <a:r>
              <a:rPr lang="lv-LV" dirty="0" err="1">
                <a:solidFill>
                  <a:schemeClr val="tx1"/>
                </a:solidFill>
                <a:latin typeface="Calibri" panose="020F0502020204030204" pitchFamily="34" charset="0"/>
                <a:cs typeface="Calibri" panose="020F0502020204030204" pitchFamily="34" charset="0"/>
              </a:rPr>
              <a:t>Dienvidlatgales</a:t>
            </a:r>
            <a:r>
              <a:rPr lang="lv-LV" dirty="0">
                <a:solidFill>
                  <a:schemeClr val="tx1"/>
                </a:solidFill>
                <a:latin typeface="Calibri" panose="020F0502020204030204" pitchFamily="34" charset="0"/>
                <a:cs typeface="Calibri" panose="020F0502020204030204" pitchFamily="34" charset="0"/>
              </a:rPr>
              <a:t> </a:t>
            </a:r>
            <a:r>
              <a:rPr lang="lv-LV" dirty="0" err="1">
                <a:solidFill>
                  <a:schemeClr val="tx1"/>
                </a:solidFill>
                <a:latin typeface="Calibri" panose="020F0502020204030204" pitchFamily="34" charset="0"/>
                <a:cs typeface="Calibri" panose="020F0502020204030204" pitchFamily="34" charset="0"/>
              </a:rPr>
              <a:t>Starppašvaldību</a:t>
            </a:r>
            <a:r>
              <a:rPr lang="lv-LV" dirty="0">
                <a:solidFill>
                  <a:schemeClr val="tx1"/>
                </a:solidFill>
                <a:latin typeface="Calibri" panose="020F0502020204030204" pitchFamily="34" charset="0"/>
                <a:cs typeface="Calibri" panose="020F0502020204030204" pitchFamily="34" charset="0"/>
              </a:rPr>
              <a:t> Organizācija», </a:t>
            </a:r>
            <a:r>
              <a:rPr lang="lv-LV" dirty="0" err="1">
                <a:solidFill>
                  <a:schemeClr val="tx1"/>
                </a:solidFill>
                <a:latin typeface="Calibri" panose="020F0502020204030204" pitchFamily="34" charset="0"/>
                <a:cs typeface="Calibri" panose="020F0502020204030204" pitchFamily="34" charset="0"/>
              </a:rPr>
              <a:t>reģ</a:t>
            </a:r>
            <a:r>
              <a:rPr lang="lv-LV" dirty="0">
                <a:solidFill>
                  <a:schemeClr val="tx1"/>
                </a:solidFill>
                <a:latin typeface="Calibri" panose="020F0502020204030204" pitchFamily="34" charset="0"/>
                <a:cs typeface="Calibri" panose="020F0502020204030204" pitchFamily="34" charset="0"/>
              </a:rPr>
              <a:t>. Nr. 41503029988, Ģimnāzijas iela 28-2, Daugavpils, LV-5401</a:t>
            </a:r>
          </a:p>
          <a:p>
            <a:pPr algn="just"/>
            <a:r>
              <a:rPr lang="lv-LV" dirty="0">
                <a:solidFill>
                  <a:schemeClr val="tx1"/>
                </a:solidFill>
                <a:latin typeface="Calibri" panose="020F0502020204030204" pitchFamily="34" charset="0"/>
                <a:cs typeface="Calibri" panose="020F0502020204030204" pitchFamily="34" charset="0"/>
              </a:rPr>
              <a:t>Paredzētā darbība ir cietā reģenerētā kurināmā reģenerācijas iekārtu izveide Daugavpilī, Mendeļejeva ielā 13A</a:t>
            </a:r>
          </a:p>
          <a:p>
            <a:pPr algn="just"/>
            <a:r>
              <a:rPr lang="lv-LV" dirty="0">
                <a:solidFill>
                  <a:schemeClr val="tx1"/>
                </a:solidFill>
                <a:latin typeface="Calibri" panose="020F0502020204030204" pitchFamily="34" charset="0"/>
                <a:cs typeface="Calibri" panose="020F0502020204030204" pitchFamily="34" charset="0"/>
              </a:rPr>
              <a:t>Jaunās katlu mājas būvniecība paredzēta zemes gabalā apmēram 5300 m</a:t>
            </a:r>
            <a:r>
              <a:rPr lang="lv-LV" baseline="30000" dirty="0">
                <a:solidFill>
                  <a:schemeClr val="tx1"/>
                </a:solidFill>
                <a:latin typeface="Calibri" panose="020F0502020204030204" pitchFamily="34" charset="0"/>
                <a:cs typeface="Calibri" panose="020F0502020204030204" pitchFamily="34" charset="0"/>
              </a:rPr>
              <a:t>2</a:t>
            </a:r>
            <a:r>
              <a:rPr lang="lv-LV" dirty="0">
                <a:solidFill>
                  <a:schemeClr val="tx1"/>
                </a:solidFill>
                <a:latin typeface="Calibri" panose="020F0502020204030204" pitchFamily="34" charset="0"/>
                <a:cs typeface="Calibri" panose="020F0502020204030204" pitchFamily="34" charset="0"/>
              </a:rPr>
              <a:t> platībā, PAS «Daugavpils siltumtīkli» teritorijā</a:t>
            </a:r>
          </a:p>
          <a:p>
            <a:pPr algn="just"/>
            <a:r>
              <a:rPr lang="lv-LV" dirty="0">
                <a:solidFill>
                  <a:schemeClr val="tx1"/>
                </a:solidFill>
                <a:latin typeface="Calibri" panose="020F0502020204030204" pitchFamily="34" charset="0"/>
                <a:cs typeface="Calibri" panose="020F0502020204030204" pitchFamily="34" charset="0"/>
              </a:rPr>
              <a:t>Zemes gabala izmantošanai plānotās darbības vajadzībām SIA «Atkritumu Apsaimniekošanas </a:t>
            </a:r>
            <a:r>
              <a:rPr lang="lv-LV" dirty="0" err="1">
                <a:solidFill>
                  <a:schemeClr val="tx1"/>
                </a:solidFill>
                <a:latin typeface="Calibri" panose="020F0502020204030204" pitchFamily="34" charset="0"/>
                <a:cs typeface="Calibri" panose="020F0502020204030204" pitchFamily="34" charset="0"/>
              </a:rPr>
              <a:t>Dienvidlatgales</a:t>
            </a:r>
            <a:r>
              <a:rPr lang="lv-LV" dirty="0">
                <a:solidFill>
                  <a:schemeClr val="tx1"/>
                </a:solidFill>
                <a:latin typeface="Calibri" panose="020F0502020204030204" pitchFamily="34" charset="0"/>
                <a:cs typeface="Calibri" panose="020F0502020204030204" pitchFamily="34" charset="0"/>
              </a:rPr>
              <a:t> </a:t>
            </a:r>
            <a:r>
              <a:rPr lang="lv-LV" dirty="0" err="1">
                <a:solidFill>
                  <a:schemeClr val="tx1"/>
                </a:solidFill>
                <a:latin typeface="Calibri" panose="020F0502020204030204" pitchFamily="34" charset="0"/>
                <a:cs typeface="Calibri" panose="020F0502020204030204" pitchFamily="34" charset="0"/>
              </a:rPr>
              <a:t>Starppašvaldību</a:t>
            </a:r>
            <a:r>
              <a:rPr lang="lv-LV" dirty="0">
                <a:solidFill>
                  <a:schemeClr val="tx1"/>
                </a:solidFill>
                <a:latin typeface="Calibri" panose="020F0502020204030204" pitchFamily="34" charset="0"/>
                <a:cs typeface="Calibri" panose="020F0502020204030204" pitchFamily="34" charset="0"/>
              </a:rPr>
              <a:t> Organizācija» ir noslēgusi Zemes nomas līgumu ar PAS «Daugavpils siltumtīkli»</a:t>
            </a:r>
          </a:p>
        </p:txBody>
      </p:sp>
    </p:spTree>
    <p:extLst>
      <p:ext uri="{BB962C8B-B14F-4D97-AF65-F5344CB8AC3E}">
        <p14:creationId xmlns:p14="http://schemas.microsoft.com/office/powerpoint/2010/main" val="356346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D0E759-442F-4628-89BE-51EC98721485}"/>
              </a:ext>
            </a:extLst>
          </p:cNvPr>
          <p:cNvSpPr>
            <a:spLocks noGrp="1"/>
          </p:cNvSpPr>
          <p:nvPr>
            <p:ph type="title"/>
          </p:nvPr>
        </p:nvSpPr>
        <p:spPr/>
        <p:txBody>
          <a:bodyPr/>
          <a:lstStyle/>
          <a:p>
            <a:r>
              <a:rPr lang="lv-LV" b="1" dirty="0"/>
              <a:t>Piesārņojošo vielu emisija gaisā</a:t>
            </a:r>
            <a:endParaRPr lang="lv-LV" dirty="0"/>
          </a:p>
        </p:txBody>
      </p:sp>
      <p:sp>
        <p:nvSpPr>
          <p:cNvPr id="6" name="Content Placeholder 2">
            <a:extLst>
              <a:ext uri="{FF2B5EF4-FFF2-40B4-BE49-F238E27FC236}">
                <a16:creationId xmlns:a16="http://schemas.microsoft.com/office/drawing/2014/main" id="{694FDC32-A920-4197-B3F0-0601F0177897}"/>
              </a:ext>
            </a:extLst>
          </p:cNvPr>
          <p:cNvSpPr>
            <a:spLocks noGrp="1"/>
          </p:cNvSpPr>
          <p:nvPr>
            <p:ph idx="1"/>
          </p:nvPr>
        </p:nvSpPr>
        <p:spPr>
          <a:xfrm>
            <a:off x="538713" y="1535185"/>
            <a:ext cx="9176350" cy="3585324"/>
          </a:xfrm>
        </p:spPr>
        <p:txBody>
          <a:bodyPr>
            <a:noAutofit/>
          </a:bodyPr>
          <a:lstStyle/>
          <a:p>
            <a:pPr algn="just"/>
            <a:r>
              <a:rPr lang="lv-LV" dirty="0">
                <a:solidFill>
                  <a:schemeClr val="tx1"/>
                </a:solidFill>
                <a:latin typeface="Calibri" panose="020F0502020204030204" pitchFamily="34" charset="0"/>
                <a:cs typeface="Calibri" panose="020F0502020204030204" pitchFamily="34" charset="0"/>
              </a:rPr>
              <a:t>Reģenerācijas iekārtas darbības rezultātā veidosies piesārņojošo vielu emisija gaisā (dūmgāzes). Sadedzinot kurināmo, galvenās dūmgāzes piesārņojošās komponentes ir:</a:t>
            </a:r>
          </a:p>
          <a:p>
            <a:pPr lvl="1" algn="just"/>
            <a:r>
              <a:rPr lang="lv-LV" sz="1800" dirty="0">
                <a:solidFill>
                  <a:schemeClr val="tx1"/>
                </a:solidFill>
                <a:latin typeface="Calibri" panose="020F0502020204030204" pitchFamily="34" charset="0"/>
                <a:cs typeface="Calibri" panose="020F0502020204030204" pitchFamily="34" charset="0"/>
              </a:rPr>
              <a:t>slāpekļa oksīdi (</a:t>
            </a:r>
            <a:r>
              <a:rPr lang="lv-LV" sz="1800" dirty="0" err="1">
                <a:solidFill>
                  <a:schemeClr val="tx1"/>
                </a:solidFill>
                <a:latin typeface="Calibri" panose="020F0502020204030204" pitchFamily="34" charset="0"/>
                <a:cs typeface="Calibri" panose="020F0502020204030204" pitchFamily="34" charset="0"/>
              </a:rPr>
              <a:t>NOx</a:t>
            </a:r>
            <a:r>
              <a:rPr lang="lv-LV" sz="1800" dirty="0">
                <a:solidFill>
                  <a:schemeClr val="tx1"/>
                </a:solidFill>
                <a:latin typeface="Calibri" panose="020F0502020204030204" pitchFamily="34" charset="0"/>
                <a:cs typeface="Calibri" panose="020F0502020204030204" pitchFamily="34" charset="0"/>
              </a:rPr>
              <a:t>), </a:t>
            </a:r>
          </a:p>
          <a:p>
            <a:pPr lvl="1" algn="just"/>
            <a:r>
              <a:rPr lang="lv-LV" sz="1800" dirty="0">
                <a:solidFill>
                  <a:schemeClr val="tx1"/>
                </a:solidFill>
                <a:latin typeface="Calibri" panose="020F0502020204030204" pitchFamily="34" charset="0"/>
                <a:cs typeface="Calibri" panose="020F0502020204030204" pitchFamily="34" charset="0"/>
              </a:rPr>
              <a:t>tvana gāze (CO), </a:t>
            </a:r>
          </a:p>
          <a:p>
            <a:pPr lvl="1" algn="just"/>
            <a:r>
              <a:rPr lang="lv-LV" sz="1800" dirty="0">
                <a:solidFill>
                  <a:schemeClr val="tx1"/>
                </a:solidFill>
                <a:latin typeface="Calibri" panose="020F0502020204030204" pitchFamily="34" charset="0"/>
                <a:cs typeface="Calibri" panose="020F0502020204030204" pitchFamily="34" charset="0"/>
              </a:rPr>
              <a:t>nesadegušas daļiņas, </a:t>
            </a:r>
          </a:p>
          <a:p>
            <a:pPr lvl="1" algn="just"/>
            <a:r>
              <a:rPr lang="lv-LV" sz="1800" dirty="0">
                <a:solidFill>
                  <a:schemeClr val="tx1"/>
                </a:solidFill>
                <a:latin typeface="Calibri" panose="020F0502020204030204" pitchFamily="34" charset="0"/>
                <a:cs typeface="Calibri" panose="020F0502020204030204" pitchFamily="34" charset="0"/>
              </a:rPr>
              <a:t>putekļi, </a:t>
            </a:r>
          </a:p>
          <a:p>
            <a:pPr lvl="1" algn="just"/>
            <a:r>
              <a:rPr lang="lv-LV" sz="1800" dirty="0">
                <a:solidFill>
                  <a:schemeClr val="tx1"/>
                </a:solidFill>
                <a:latin typeface="Calibri" panose="020F0502020204030204" pitchFamily="34" charset="0"/>
                <a:cs typeface="Calibri" panose="020F0502020204030204" pitchFamily="34" charset="0"/>
              </a:rPr>
              <a:t>ierobežotā daudzumā skābes un organiskās piesārņojošās vielas. </a:t>
            </a:r>
          </a:p>
          <a:p>
            <a:pPr lvl="1" algn="just"/>
            <a:r>
              <a:rPr lang="lv-LV" sz="1800" dirty="0">
                <a:solidFill>
                  <a:schemeClr val="tx1"/>
                </a:solidFill>
                <a:latin typeface="Calibri" panose="020F0502020204030204" pitchFamily="34" charset="0"/>
                <a:cs typeface="Calibri" panose="020F0502020204030204" pitchFamily="34" charset="0"/>
              </a:rPr>
              <a:t>Dažos gadījumos iespējams piesārņojums ar smagajiem metāliem.</a:t>
            </a:r>
          </a:p>
          <a:p>
            <a:pPr algn="just"/>
            <a:r>
              <a:rPr lang="lv-LV" dirty="0">
                <a:solidFill>
                  <a:schemeClr val="tx1"/>
                </a:solidFill>
                <a:latin typeface="Calibri" panose="020F0502020204030204" pitchFamily="34" charset="0"/>
                <a:cs typeface="Calibri" panose="020F0502020204030204" pitchFamily="34" charset="0"/>
              </a:rPr>
              <a:t>Pēc </a:t>
            </a:r>
            <a:r>
              <a:rPr lang="lv-LV" dirty="0" err="1">
                <a:solidFill>
                  <a:schemeClr val="tx1"/>
                </a:solidFill>
                <a:latin typeface="Calibri" panose="020F0502020204030204" pitchFamily="34" charset="0"/>
                <a:cs typeface="Calibri" panose="020F0502020204030204" pitchFamily="34" charset="0"/>
              </a:rPr>
              <a:t>dūmgāzu</a:t>
            </a:r>
            <a:r>
              <a:rPr lang="lv-LV" dirty="0">
                <a:solidFill>
                  <a:schemeClr val="tx1"/>
                </a:solidFill>
                <a:latin typeface="Calibri" panose="020F0502020204030204" pitchFamily="34" charset="0"/>
                <a:cs typeface="Calibri" panose="020F0502020204030204" pitchFamily="34" charset="0"/>
              </a:rPr>
              <a:t> attīrīšanas, piesārņojošo vielu emisiju koncentrācijas tiks nodrošinātas atbilstoši MK 24.05.2011.g. not. Nr. 401 “Prasības atkritumu sadedzināšanai un atkritumu sadedzināšanas iekārtu darbībai” 2. pielikumā noteiktajām emisiju robežvērtībām (vidējās vērtības diennaktī)</a:t>
            </a:r>
          </a:p>
        </p:txBody>
      </p:sp>
    </p:spTree>
    <p:extLst>
      <p:ext uri="{BB962C8B-B14F-4D97-AF65-F5344CB8AC3E}">
        <p14:creationId xmlns:p14="http://schemas.microsoft.com/office/powerpoint/2010/main" val="428596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5D2D-DE7F-4A2D-9AED-80B25AB1F5B1}"/>
              </a:ext>
            </a:extLst>
          </p:cNvPr>
          <p:cNvSpPr>
            <a:spLocks noGrp="1"/>
          </p:cNvSpPr>
          <p:nvPr>
            <p:ph type="title"/>
          </p:nvPr>
        </p:nvSpPr>
        <p:spPr/>
        <p:txBody>
          <a:bodyPr/>
          <a:lstStyle/>
          <a:p>
            <a:r>
              <a:rPr lang="lv-LV" b="1" dirty="0"/>
              <a:t>Piesārņojošo vielu emisija gaisā</a:t>
            </a:r>
            <a:endParaRPr lang="lv-LV" dirty="0"/>
          </a:p>
        </p:txBody>
      </p:sp>
      <p:graphicFrame>
        <p:nvGraphicFramePr>
          <p:cNvPr id="4" name="Content Placeholder 3">
            <a:extLst>
              <a:ext uri="{FF2B5EF4-FFF2-40B4-BE49-F238E27FC236}">
                <a16:creationId xmlns:a16="http://schemas.microsoft.com/office/drawing/2014/main" id="{19CF2AF5-7614-418E-A896-3EB8CB3C717C}"/>
              </a:ext>
            </a:extLst>
          </p:cNvPr>
          <p:cNvGraphicFramePr>
            <a:graphicFrameLocks noGrp="1"/>
          </p:cNvGraphicFramePr>
          <p:nvPr>
            <p:ph idx="1"/>
            <p:extLst>
              <p:ext uri="{D42A27DB-BD31-4B8C-83A1-F6EECF244321}">
                <p14:modId xmlns:p14="http://schemas.microsoft.com/office/powerpoint/2010/main" val="1172235075"/>
              </p:ext>
            </p:extLst>
          </p:nvPr>
        </p:nvGraphicFramePr>
        <p:xfrm>
          <a:off x="1149293" y="1518407"/>
          <a:ext cx="5812054" cy="4080103"/>
        </p:xfrm>
        <a:graphic>
          <a:graphicData uri="http://schemas.openxmlformats.org/drawingml/2006/table">
            <a:tbl>
              <a:tblPr firstRow="1" firstCol="1" bandRow="1">
                <a:tableStyleId>{5C22544A-7EE6-4342-B048-85BDC9FD1C3A}</a:tableStyleId>
              </a:tblPr>
              <a:tblGrid>
                <a:gridCol w="759387">
                  <a:extLst>
                    <a:ext uri="{9D8B030D-6E8A-4147-A177-3AD203B41FA5}">
                      <a16:colId xmlns:a16="http://schemas.microsoft.com/office/drawing/2014/main" val="3658790729"/>
                    </a:ext>
                  </a:extLst>
                </a:gridCol>
                <a:gridCol w="3716071">
                  <a:extLst>
                    <a:ext uri="{9D8B030D-6E8A-4147-A177-3AD203B41FA5}">
                      <a16:colId xmlns:a16="http://schemas.microsoft.com/office/drawing/2014/main" val="3725061838"/>
                    </a:ext>
                  </a:extLst>
                </a:gridCol>
                <a:gridCol w="1336596">
                  <a:extLst>
                    <a:ext uri="{9D8B030D-6E8A-4147-A177-3AD203B41FA5}">
                      <a16:colId xmlns:a16="http://schemas.microsoft.com/office/drawing/2014/main" val="4051372858"/>
                    </a:ext>
                  </a:extLst>
                </a:gridCol>
              </a:tblGrid>
              <a:tr h="821587">
                <a:tc>
                  <a:txBody>
                    <a:bodyPr/>
                    <a:lstStyle/>
                    <a:p>
                      <a:pPr algn="ctr">
                        <a:lnSpc>
                          <a:spcPct val="107000"/>
                        </a:lnSpc>
                        <a:spcAft>
                          <a:spcPts val="800"/>
                        </a:spcAft>
                      </a:pPr>
                      <a:r>
                        <a:rPr lang="lv-LV" sz="1200">
                          <a:effectLst/>
                        </a:rPr>
                        <a:t>Nr.p.k.</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lv-LV" sz="1200">
                          <a:effectLst/>
                        </a:rPr>
                        <a:t>Piesārņojošās vielas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lv-LV" sz="1200">
                          <a:effectLst/>
                        </a:rPr>
                        <a:t>Emisijas robežvērtības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537566"/>
                  </a:ext>
                </a:extLst>
              </a:tr>
              <a:tr h="264585">
                <a:tc>
                  <a:txBody>
                    <a:bodyPr/>
                    <a:lstStyle/>
                    <a:p>
                      <a:pPr algn="just">
                        <a:lnSpc>
                          <a:spcPct val="107000"/>
                        </a:lnSpc>
                        <a:spcAft>
                          <a:spcPts val="800"/>
                        </a:spcAft>
                      </a:pPr>
                      <a:r>
                        <a:rPr lang="lv-LV" sz="1200">
                          <a:effectLst/>
                        </a:rPr>
                        <a:t>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Cietās daļiņas (kopā)</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10 mg/m</a:t>
                      </a:r>
                      <a:r>
                        <a:rPr lang="lv-LV" sz="1200" baseline="30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6297603"/>
                  </a:ext>
                </a:extLst>
              </a:tr>
              <a:tr h="821587">
                <a:tc>
                  <a:txBody>
                    <a:bodyPr/>
                    <a:lstStyle/>
                    <a:p>
                      <a:pPr algn="just">
                        <a:lnSpc>
                          <a:spcPct val="107000"/>
                        </a:lnSpc>
                        <a:spcAft>
                          <a:spcPts val="800"/>
                        </a:spcAft>
                      </a:pPr>
                      <a:r>
                        <a:rPr lang="lv-LV" sz="12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Gāzu un tvaikveida organiskās vielas, izteiktas kā kopējais ogleklis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10 mg/m</a:t>
                      </a:r>
                      <a:r>
                        <a:rPr lang="lv-LV" sz="1200" baseline="30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047909"/>
                  </a:ext>
                </a:extLst>
              </a:tr>
              <a:tr h="264585">
                <a:tc>
                  <a:txBody>
                    <a:bodyPr/>
                    <a:lstStyle/>
                    <a:p>
                      <a:pPr algn="just">
                        <a:lnSpc>
                          <a:spcPct val="107000"/>
                        </a:lnSpc>
                        <a:spcAft>
                          <a:spcPts val="800"/>
                        </a:spcAft>
                      </a:pPr>
                      <a:r>
                        <a:rPr lang="lv-LV" sz="12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Hlorūdeņradis (HCl)</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10 mg/m</a:t>
                      </a:r>
                      <a:r>
                        <a:rPr lang="lv-LV" sz="1200" baseline="30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008984"/>
                  </a:ext>
                </a:extLst>
              </a:tr>
              <a:tr h="264585">
                <a:tc>
                  <a:txBody>
                    <a:bodyPr/>
                    <a:lstStyle/>
                    <a:p>
                      <a:pPr algn="just">
                        <a:lnSpc>
                          <a:spcPct val="107000"/>
                        </a:lnSpc>
                        <a:spcAft>
                          <a:spcPts val="800"/>
                        </a:spcAft>
                      </a:pPr>
                      <a:r>
                        <a:rPr lang="lv-LV" sz="1200">
                          <a:effectLst/>
                        </a:rPr>
                        <a:t>4.</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Fluorūdeņradis (HF)</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1 mg/m</a:t>
                      </a:r>
                      <a:r>
                        <a:rPr lang="lv-LV" sz="1200" baseline="30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6679738"/>
                  </a:ext>
                </a:extLst>
              </a:tr>
              <a:tr h="264585">
                <a:tc>
                  <a:txBody>
                    <a:bodyPr/>
                    <a:lstStyle/>
                    <a:p>
                      <a:pPr algn="just">
                        <a:lnSpc>
                          <a:spcPct val="107000"/>
                        </a:lnSpc>
                        <a:spcAft>
                          <a:spcPts val="800"/>
                        </a:spcAft>
                      </a:pPr>
                      <a:r>
                        <a:rPr lang="lv-LV" sz="1200">
                          <a:effectLst/>
                        </a:rPr>
                        <a:t>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Sēra dioksīds (SO</a:t>
                      </a:r>
                      <a:r>
                        <a:rPr lang="lv-LV" sz="1200" baseline="-25000">
                          <a:effectLst/>
                        </a:rPr>
                        <a:t>2</a:t>
                      </a:r>
                      <a:r>
                        <a:rPr lang="lv-LV" sz="1200">
                          <a:effectLst/>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50 mg/m</a:t>
                      </a:r>
                      <a:r>
                        <a:rPr lang="lv-LV" sz="1200" baseline="300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3361394"/>
                  </a:ext>
                </a:extLst>
              </a:tr>
              <a:tr h="1378589">
                <a:tc>
                  <a:txBody>
                    <a:bodyPr/>
                    <a:lstStyle/>
                    <a:p>
                      <a:pPr algn="just">
                        <a:lnSpc>
                          <a:spcPct val="107000"/>
                        </a:lnSpc>
                        <a:spcAft>
                          <a:spcPts val="800"/>
                        </a:spcAft>
                      </a:pPr>
                      <a:r>
                        <a:rPr lang="lv-LV" sz="1200">
                          <a:effectLst/>
                        </a:rPr>
                        <a:t>6.</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a:effectLst/>
                        </a:rPr>
                        <a:t>Slāpekļa oksīds (NO) un slāpekļa dioksīds (NO</a:t>
                      </a:r>
                      <a:r>
                        <a:rPr lang="lv-LV" sz="1200" baseline="-25000">
                          <a:effectLst/>
                        </a:rPr>
                        <a:t>2</a:t>
                      </a:r>
                      <a:r>
                        <a:rPr lang="lv-LV" sz="1200">
                          <a:effectLst/>
                        </a:rPr>
                        <a:t>), izteikti kā slāpekļa dioksīds esošajām sadedzināšanas iekārtām ar nominālo jaudu līdz 6 tonnām stundā</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lv-LV" sz="1200" dirty="0">
                          <a:effectLst/>
                        </a:rPr>
                        <a:t>200 mg/m</a:t>
                      </a:r>
                      <a:r>
                        <a:rPr lang="lv-LV" sz="1200" baseline="30000" dirty="0">
                          <a:effectLst/>
                        </a:rPr>
                        <a:t>3</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77067"/>
                  </a:ext>
                </a:extLst>
              </a:tr>
            </a:tbl>
          </a:graphicData>
        </a:graphic>
      </p:graphicFrame>
      <p:sp>
        <p:nvSpPr>
          <p:cNvPr id="5" name="Rectangle 4">
            <a:extLst>
              <a:ext uri="{FF2B5EF4-FFF2-40B4-BE49-F238E27FC236}">
                <a16:creationId xmlns:a16="http://schemas.microsoft.com/office/drawing/2014/main" id="{EC8CDBE2-B6E1-4941-B462-53EEA9D9224F}"/>
              </a:ext>
            </a:extLst>
          </p:cNvPr>
          <p:cNvSpPr/>
          <p:nvPr/>
        </p:nvSpPr>
        <p:spPr>
          <a:xfrm>
            <a:off x="677334" y="5791457"/>
            <a:ext cx="8596668" cy="584775"/>
          </a:xfrm>
          <a:prstGeom prst="rect">
            <a:avLst/>
          </a:prstGeom>
        </p:spPr>
        <p:txBody>
          <a:bodyPr wrap="square">
            <a:spAutoFit/>
          </a:bodyPr>
          <a:lstStyle/>
          <a:p>
            <a:pPr algn="just"/>
            <a:r>
              <a:rPr lang="lv-LV" sz="1600" dirty="0">
                <a:latin typeface="Calibri" panose="020F0502020204030204" pitchFamily="34" charset="0"/>
                <a:cs typeface="Calibri" panose="020F0502020204030204" pitchFamily="34" charset="0"/>
              </a:rPr>
              <a:t>MK 24.05.2011.g. not. Nr. 401 “Prasības atkritumu sadedzināšanai un atkritumu sadedzināšanas iekārtu darbībai” 2. pielikumā noteiktās emisiju robežvērtības (vidējās vērtības diennaktī)</a:t>
            </a:r>
            <a:endParaRPr lang="lv-LV" sz="1600" dirty="0"/>
          </a:p>
        </p:txBody>
      </p:sp>
    </p:spTree>
    <p:extLst>
      <p:ext uri="{BB962C8B-B14F-4D97-AF65-F5344CB8AC3E}">
        <p14:creationId xmlns:p14="http://schemas.microsoft.com/office/powerpoint/2010/main" val="26008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Ietekmes uz vidi novērtēšanas laikā tiks vērtētās sekojošas ietekmes</a:t>
            </a:r>
          </a:p>
        </p:txBody>
      </p:sp>
      <p:sp>
        <p:nvSpPr>
          <p:cNvPr id="3" name="Content Placeholder 2"/>
          <p:cNvSpPr>
            <a:spLocks noGrp="1"/>
          </p:cNvSpPr>
          <p:nvPr>
            <p:ph idx="1"/>
          </p:nvPr>
        </p:nvSpPr>
        <p:spPr>
          <a:xfrm>
            <a:off x="677334" y="2160590"/>
            <a:ext cx="8342841" cy="3659186"/>
          </a:xfrm>
        </p:spPr>
        <p:txBody>
          <a:bodyPr>
            <a:normAutofit/>
          </a:bodyPr>
          <a:lstStyle/>
          <a:p>
            <a:r>
              <a:rPr lang="lv-LV" sz="2000" dirty="0">
                <a:solidFill>
                  <a:schemeClr val="tx1"/>
                </a:solidFill>
                <a:latin typeface="Calibri" panose="020F0502020204030204" pitchFamily="34" charset="0"/>
                <a:cs typeface="Calibri" panose="020F0502020204030204" pitchFamily="34" charset="0"/>
              </a:rPr>
              <a:t>Gaisa piesārņojums (no reģenerācijas iekārtas, no transporta)</a:t>
            </a:r>
          </a:p>
          <a:p>
            <a:r>
              <a:rPr lang="lv-LV" sz="2000" dirty="0">
                <a:solidFill>
                  <a:schemeClr val="tx1"/>
                </a:solidFill>
                <a:latin typeface="Calibri" panose="020F0502020204030204" pitchFamily="34" charset="0"/>
                <a:cs typeface="Calibri" panose="020F0502020204030204" pitchFamily="34" charset="0"/>
              </a:rPr>
              <a:t>Smaku emisijas</a:t>
            </a:r>
          </a:p>
          <a:p>
            <a:r>
              <a:rPr lang="lv-LV" sz="2000" dirty="0">
                <a:solidFill>
                  <a:schemeClr val="tx1"/>
                </a:solidFill>
                <a:latin typeface="Calibri" panose="020F0502020204030204" pitchFamily="34" charset="0"/>
                <a:cs typeface="Calibri" panose="020F0502020204030204" pitchFamily="34" charset="0"/>
              </a:rPr>
              <a:t>Trokšņa izplatība</a:t>
            </a:r>
          </a:p>
          <a:p>
            <a:r>
              <a:rPr lang="lv-LV" sz="2000" dirty="0">
                <a:solidFill>
                  <a:schemeClr val="tx1"/>
                </a:solidFill>
                <a:latin typeface="Calibri" panose="020F0502020204030204" pitchFamily="34" charset="0"/>
                <a:cs typeface="Calibri" panose="020F0502020204030204" pitchFamily="34" charset="0"/>
              </a:rPr>
              <a:t>Bioloģiskās daudzveidības izmaiņas, ietekme uz ainavu</a:t>
            </a:r>
          </a:p>
          <a:p>
            <a:r>
              <a:rPr lang="lv-LV" sz="2000" dirty="0">
                <a:solidFill>
                  <a:schemeClr val="tx1"/>
                </a:solidFill>
                <a:latin typeface="Calibri" panose="020F0502020204030204" pitchFamily="34" charset="0"/>
                <a:cs typeface="Calibri" panose="020F0502020204030204" pitchFamily="34" charset="0"/>
              </a:rPr>
              <a:t>Hidroģeoloģiskā (gruntsūdens/pazemes ūdeņu) režīma izmaiņas </a:t>
            </a:r>
          </a:p>
          <a:p>
            <a:r>
              <a:rPr lang="lv-LV" sz="2000" dirty="0">
                <a:solidFill>
                  <a:schemeClr val="tx1"/>
                </a:solidFill>
                <a:latin typeface="Calibri" panose="020F0502020204030204" pitchFamily="34" charset="0"/>
                <a:cs typeface="Calibri" panose="020F0502020204030204" pitchFamily="34" charset="0"/>
              </a:rPr>
              <a:t>Virszemes un pazemes ūdeņu kvalitātes izmaiņas</a:t>
            </a:r>
          </a:p>
          <a:p>
            <a:r>
              <a:rPr lang="lv-LV" sz="2000" dirty="0">
                <a:solidFill>
                  <a:schemeClr val="tx1"/>
                </a:solidFill>
                <a:latin typeface="Calibri" panose="020F0502020204030204" pitchFamily="34" charset="0"/>
                <a:cs typeface="Calibri" panose="020F0502020204030204" pitchFamily="34" charset="0"/>
              </a:rPr>
              <a:t>Augsnes/grunts kvalitātes izmaiņas</a:t>
            </a:r>
          </a:p>
        </p:txBody>
      </p:sp>
    </p:spTree>
    <p:extLst>
      <p:ext uri="{BB962C8B-B14F-4D97-AF65-F5344CB8AC3E}">
        <p14:creationId xmlns:p14="http://schemas.microsoft.com/office/powerpoint/2010/main" val="678350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755" y="2621280"/>
            <a:ext cx="8596668" cy="1320800"/>
          </a:xfrm>
        </p:spPr>
        <p:txBody>
          <a:bodyPr>
            <a:normAutofit/>
          </a:bodyPr>
          <a:lstStyle/>
          <a:p>
            <a:pPr algn="ctr"/>
            <a:r>
              <a:rPr lang="lv-LV" sz="6000" b="1" dirty="0">
                <a:latin typeface="Calibri" panose="020F0502020204030204" pitchFamily="34" charset="0"/>
              </a:rPr>
              <a:t>Paldies par uzmanību!</a:t>
            </a:r>
          </a:p>
        </p:txBody>
      </p:sp>
    </p:spTree>
    <p:extLst>
      <p:ext uri="{BB962C8B-B14F-4D97-AF65-F5344CB8AC3E}">
        <p14:creationId xmlns:p14="http://schemas.microsoft.com/office/powerpoint/2010/main" val="307623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0690-5B68-4119-B294-CAF3E6F993A2}"/>
              </a:ext>
            </a:extLst>
          </p:cNvPr>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Plānotās darbības raksturojošie lielumi</a:t>
            </a:r>
            <a:endParaRPr lang="lv-LV" dirty="0"/>
          </a:p>
        </p:txBody>
      </p:sp>
      <p:sp>
        <p:nvSpPr>
          <p:cNvPr id="3" name="Content Placeholder 2">
            <a:extLst>
              <a:ext uri="{FF2B5EF4-FFF2-40B4-BE49-F238E27FC236}">
                <a16:creationId xmlns:a16="http://schemas.microsoft.com/office/drawing/2014/main" id="{1302851A-C78F-44EA-A44E-A39C1F7CA051}"/>
              </a:ext>
            </a:extLst>
          </p:cNvPr>
          <p:cNvSpPr>
            <a:spLocks noGrp="1"/>
          </p:cNvSpPr>
          <p:nvPr>
            <p:ph idx="1"/>
          </p:nvPr>
        </p:nvSpPr>
        <p:spPr>
          <a:xfrm>
            <a:off x="677334" y="1930401"/>
            <a:ext cx="8596668" cy="4110962"/>
          </a:xfrm>
        </p:spPr>
        <p:txBody>
          <a:bodyPr/>
          <a:lstStyle/>
          <a:p>
            <a:pPr algn="just"/>
            <a:r>
              <a:rPr lang="lv-LV" dirty="0">
                <a:solidFill>
                  <a:schemeClr val="tx1"/>
                </a:solidFill>
                <a:latin typeface="Calibri" panose="020F0502020204030204" pitchFamily="34" charset="0"/>
                <a:cs typeface="Calibri" panose="020F0502020204030204" pitchFamily="34" charset="0"/>
              </a:rPr>
              <a:t>Reģenerētā (no atkritumiem iegūtā) kurināmā (NAIK) izmantošana – līdz 25 000 tonnām/gadā</a:t>
            </a:r>
          </a:p>
          <a:p>
            <a:pPr algn="just"/>
            <a:r>
              <a:rPr lang="lv-LV" dirty="0">
                <a:solidFill>
                  <a:schemeClr val="tx1"/>
                </a:solidFill>
                <a:latin typeface="Calibri" panose="020F0502020204030204" pitchFamily="34" charset="0"/>
                <a:cs typeface="Calibri" panose="020F0502020204030204" pitchFamily="34" charset="0"/>
              </a:rPr>
              <a:t>Reģenerētā kurināmā piegāde no sadzīves atkritumu poligona «Cinīši». Lai nodrošinātu tehnoloģiskā procesa pilnu jaudu, NAIK var tikt pieņemts arī no citiem atkritumu apsaimniekošanas uzņēmumiem.</a:t>
            </a:r>
          </a:p>
          <a:p>
            <a:pPr algn="just"/>
            <a:r>
              <a:rPr lang="lv-LV" dirty="0">
                <a:solidFill>
                  <a:schemeClr val="tx1"/>
                </a:solidFill>
                <a:latin typeface="Calibri" panose="020F0502020204030204" pitchFamily="34" charset="0"/>
                <a:cs typeface="Calibri" panose="020F0502020204030204" pitchFamily="34" charset="0"/>
              </a:rPr>
              <a:t>Reģenerācijas iekārtas plānotā nominālā ievadītā jauda ir 11,75 MW. Reģenerācijas iekārtas nominālā ražošanas jauda 10 MW. Darbināšanas laiks: 8000 h/gadā.</a:t>
            </a:r>
          </a:p>
          <a:p>
            <a:pPr algn="just"/>
            <a:r>
              <a:rPr lang="lv-LV" dirty="0">
                <a:solidFill>
                  <a:schemeClr val="tx1"/>
                </a:solidFill>
                <a:latin typeface="Calibri" panose="020F0502020204030204" pitchFamily="34" charset="0"/>
                <a:cs typeface="Calibri" panose="020F0502020204030204" pitchFamily="34" charset="0"/>
              </a:rPr>
              <a:t>Plānotās darbības rezultātā tiks ražota siltumenerģija: 43 660 </a:t>
            </a:r>
            <a:r>
              <a:rPr lang="lv-LV" dirty="0" err="1">
                <a:solidFill>
                  <a:schemeClr val="tx1"/>
                </a:solidFill>
                <a:latin typeface="Calibri" panose="020F0502020204030204" pitchFamily="34" charset="0"/>
                <a:cs typeface="Calibri" panose="020F0502020204030204" pitchFamily="34" charset="0"/>
              </a:rPr>
              <a:t>MWh</a:t>
            </a:r>
            <a:r>
              <a:rPr lang="lv-LV" dirty="0">
                <a:solidFill>
                  <a:schemeClr val="tx1"/>
                </a:solidFill>
                <a:latin typeface="Calibri" panose="020F0502020204030204" pitchFamily="34" charset="0"/>
                <a:cs typeface="Calibri" panose="020F0502020204030204" pitchFamily="34" charset="0"/>
              </a:rPr>
              <a:t> (tiks pārdota siltumapgādes sistēmas operatoram Daugavpils pilsētā SIA «Daugavpils siltumtīkli»)</a:t>
            </a:r>
            <a:endParaRPr lang="lv-LV" dirty="0">
              <a:solidFill>
                <a:schemeClr val="tx1"/>
              </a:solidFill>
            </a:endParaRPr>
          </a:p>
        </p:txBody>
      </p:sp>
    </p:spTree>
    <p:extLst>
      <p:ext uri="{BB962C8B-B14F-4D97-AF65-F5344CB8AC3E}">
        <p14:creationId xmlns:p14="http://schemas.microsoft.com/office/powerpoint/2010/main" val="3918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Calibri" panose="020F0502020204030204" pitchFamily="34" charset="0"/>
              </a:rPr>
              <a:t>Ietekmes uz vidi novērtējuma procedūra</a:t>
            </a:r>
            <a:endParaRPr lang="lv-LV" dirty="0"/>
          </a:p>
        </p:txBody>
      </p:sp>
      <p:sp>
        <p:nvSpPr>
          <p:cNvPr id="3" name="Content Placeholder 2"/>
          <p:cNvSpPr>
            <a:spLocks noGrp="1"/>
          </p:cNvSpPr>
          <p:nvPr>
            <p:ph idx="1"/>
          </p:nvPr>
        </p:nvSpPr>
        <p:spPr>
          <a:xfrm>
            <a:off x="677334" y="2257702"/>
            <a:ext cx="8596668" cy="3040710"/>
          </a:xfrm>
        </p:spPr>
        <p:txBody>
          <a:bodyPr>
            <a:normAutofit/>
          </a:bodyPr>
          <a:lstStyle/>
          <a:p>
            <a:pPr algn="just"/>
            <a:r>
              <a:rPr lang="lv-LV" dirty="0">
                <a:solidFill>
                  <a:schemeClr val="tx1"/>
                </a:solidFill>
                <a:latin typeface="Calibri" panose="020F0502020204030204" pitchFamily="34" charset="0"/>
                <a:cs typeface="Calibri" panose="020F0502020204030204" pitchFamily="34" charset="0"/>
              </a:rPr>
              <a:t>Likums «Par ietekmes uz vidi novērtējumu» - SIA «Atkritumu Apsaimniekošanas </a:t>
            </a:r>
            <a:r>
              <a:rPr lang="lv-LV" dirty="0" err="1">
                <a:solidFill>
                  <a:schemeClr val="tx1"/>
                </a:solidFill>
                <a:latin typeface="Calibri" panose="020F0502020204030204" pitchFamily="34" charset="0"/>
                <a:cs typeface="Calibri" panose="020F0502020204030204" pitchFamily="34" charset="0"/>
              </a:rPr>
              <a:t>Dienvidlatgales</a:t>
            </a:r>
            <a:r>
              <a:rPr lang="lv-LV" dirty="0">
                <a:solidFill>
                  <a:schemeClr val="tx1"/>
                </a:solidFill>
                <a:latin typeface="Calibri" panose="020F0502020204030204" pitchFamily="34" charset="0"/>
                <a:cs typeface="Calibri" panose="020F0502020204030204" pitchFamily="34" charset="0"/>
              </a:rPr>
              <a:t> </a:t>
            </a:r>
            <a:r>
              <a:rPr lang="lv-LV" dirty="0" err="1">
                <a:solidFill>
                  <a:schemeClr val="tx1"/>
                </a:solidFill>
                <a:latin typeface="Calibri" panose="020F0502020204030204" pitchFamily="34" charset="0"/>
                <a:cs typeface="Calibri" panose="020F0502020204030204" pitchFamily="34" charset="0"/>
              </a:rPr>
              <a:t>Starppašvaldību</a:t>
            </a:r>
            <a:r>
              <a:rPr lang="lv-LV" dirty="0">
                <a:solidFill>
                  <a:schemeClr val="tx1"/>
                </a:solidFill>
                <a:latin typeface="Calibri" panose="020F0502020204030204" pitchFamily="34" charset="0"/>
                <a:cs typeface="Calibri" panose="020F0502020204030204" pitchFamily="34" charset="0"/>
              </a:rPr>
              <a:t> Organizācija» plānotā darbība atbilst Likuma 1. pielikumam (Objekti, kuru ietekmes novērtējums ir nepieciešams) 16. punktam – «sadzīves atkritumu sadedzināšanas un ķīmiskās pārstrādes iekārtas, ja pārstrādes apjoms ir 10 tonnu un vairāk diennaktī»</a:t>
            </a:r>
          </a:p>
          <a:p>
            <a:pPr algn="just"/>
            <a:r>
              <a:rPr lang="lv-LV" dirty="0">
                <a:solidFill>
                  <a:schemeClr val="tx1"/>
                </a:solidFill>
                <a:latin typeface="Calibri" panose="020F0502020204030204" pitchFamily="34" charset="0"/>
                <a:cs typeface="Calibri" panose="020F0502020204030204" pitchFamily="34" charset="0"/>
              </a:rPr>
              <a:t>Ministru kabineta 2015. gada 13. janvāra noteikumi Nr. 18 «Kārtība, kādā novērtē paredzētās darbības ietekmi uz vidi un akceptē paredzēto darbību»</a:t>
            </a:r>
          </a:p>
        </p:txBody>
      </p:sp>
    </p:spTree>
    <p:extLst>
      <p:ext uri="{BB962C8B-B14F-4D97-AF65-F5344CB8AC3E}">
        <p14:creationId xmlns:p14="http://schemas.microsoft.com/office/powerpoint/2010/main" val="117852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6902"/>
            <a:ext cx="8596668" cy="1320800"/>
          </a:xfrm>
        </p:spPr>
        <p:txBody>
          <a:bodyPr>
            <a:normAutofit/>
          </a:bodyPr>
          <a:lstStyle/>
          <a:p>
            <a:r>
              <a:rPr lang="lv-LV" b="1" dirty="0">
                <a:latin typeface="Calibri" panose="020F0502020204030204" pitchFamily="34" charset="0"/>
              </a:rPr>
              <a:t>Informācija par ietekmes uz vidi novērtējuma procedūru</a:t>
            </a:r>
            <a:endParaRPr lang="lv-LV" dirty="0"/>
          </a:p>
        </p:txBody>
      </p:sp>
      <p:sp>
        <p:nvSpPr>
          <p:cNvPr id="3" name="Content Placeholder 2"/>
          <p:cNvSpPr>
            <a:spLocks noGrp="1"/>
          </p:cNvSpPr>
          <p:nvPr>
            <p:ph idx="1"/>
          </p:nvPr>
        </p:nvSpPr>
        <p:spPr>
          <a:xfrm>
            <a:off x="677334" y="1715492"/>
            <a:ext cx="8596668" cy="2136203"/>
          </a:xfrm>
        </p:spPr>
        <p:txBody>
          <a:bodyPr>
            <a:normAutofit/>
          </a:bodyPr>
          <a:lstStyle/>
          <a:p>
            <a:r>
              <a:rPr lang="lv-LV" dirty="0">
                <a:solidFill>
                  <a:schemeClr val="tx1"/>
                </a:solidFill>
                <a:latin typeface="Calibri" panose="020F0502020204030204" pitchFamily="34" charset="0"/>
                <a:cs typeface="Calibri" panose="020F0502020204030204" pitchFamily="34" charset="0"/>
              </a:rPr>
              <a:t>Vides pārraudzības valsts biroja lēmums Nr.44 par ietekmes uz vidi novērtējuma piemērošanu (2017. gada 8.novembrī)</a:t>
            </a:r>
          </a:p>
          <a:p>
            <a:r>
              <a:rPr lang="lv-LV" dirty="0">
                <a:solidFill>
                  <a:schemeClr val="tx1"/>
                </a:solidFill>
                <a:latin typeface="Calibri" panose="020F0502020204030204" pitchFamily="34" charset="0"/>
                <a:cs typeface="Calibri" panose="020F0502020204030204" pitchFamily="34" charset="0"/>
              </a:rPr>
              <a:t>Sākotnējā sabiedriskā apspriešana (no 2017. gada 24.novembra līdz 13.decembrim) (20 dienas pēc paziņojuma publicēšanas pašvaldības izdotajā laikrakstā)</a:t>
            </a:r>
          </a:p>
          <a:p>
            <a:r>
              <a:rPr lang="lv-LV" dirty="0">
                <a:solidFill>
                  <a:schemeClr val="tx1"/>
                </a:solidFill>
                <a:latin typeface="Calibri" panose="020F0502020204030204" pitchFamily="34" charset="0"/>
                <a:cs typeface="Calibri" panose="020F0502020204030204" pitchFamily="34" charset="0"/>
              </a:rPr>
              <a:t>Ietekmes uz vidi novērtējuma programma pieprasīta Vides pārraudzības valsts birojā 2017. gada 30.novembrī</a:t>
            </a:r>
          </a:p>
        </p:txBody>
      </p:sp>
      <p:sp>
        <p:nvSpPr>
          <p:cNvPr id="6" name="Content Placeholder 2"/>
          <p:cNvSpPr txBox="1">
            <a:spLocks/>
          </p:cNvSpPr>
          <p:nvPr/>
        </p:nvSpPr>
        <p:spPr>
          <a:xfrm>
            <a:off x="677334" y="4319301"/>
            <a:ext cx="8596668" cy="213620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lv-LV" dirty="0">
                <a:solidFill>
                  <a:schemeClr val="tx1"/>
                </a:solidFill>
                <a:latin typeface="Calibri" panose="020F0502020204030204" pitchFamily="34" charset="0"/>
                <a:cs typeface="Calibri" panose="020F0502020204030204" pitchFamily="34" charset="0"/>
              </a:rPr>
              <a:t>Ietekmes uz vidi novērtējuma programmas saņemšana, ko izsniedz Vides pārraudzības valsts birojs</a:t>
            </a:r>
          </a:p>
          <a:p>
            <a:r>
              <a:rPr lang="lv-LV" dirty="0">
                <a:solidFill>
                  <a:schemeClr val="tx1"/>
                </a:solidFill>
                <a:latin typeface="Calibri" panose="020F0502020204030204" pitchFamily="34" charset="0"/>
                <a:cs typeface="Calibri" panose="020F0502020204030204" pitchFamily="34" charset="0"/>
              </a:rPr>
              <a:t>Ietekmes uz vidi novērtējuma Ziņojuma sagatavošana saskaņā ar programmu un normatīvo aktu prasībām</a:t>
            </a:r>
          </a:p>
          <a:p>
            <a:r>
              <a:rPr lang="lv-LV" dirty="0">
                <a:solidFill>
                  <a:schemeClr val="tx1"/>
                </a:solidFill>
                <a:latin typeface="Calibri" panose="020F0502020204030204" pitchFamily="34" charset="0"/>
                <a:cs typeface="Calibri" panose="020F0502020204030204" pitchFamily="34" charset="0"/>
              </a:rPr>
              <a:t>Ziņojuma sabiedriskā apspriešana (</a:t>
            </a:r>
            <a:r>
              <a:rPr lang="lv-LV" i="1" dirty="0">
                <a:solidFill>
                  <a:schemeClr val="tx1"/>
                </a:solidFill>
                <a:latin typeface="Calibri" panose="020F0502020204030204" pitchFamily="34" charset="0"/>
                <a:cs typeface="Calibri" panose="020F0502020204030204" pitchFamily="34" charset="0"/>
              </a:rPr>
              <a:t>30 dienas</a:t>
            </a:r>
            <a:r>
              <a:rPr lang="lv-LV" dirty="0">
                <a:solidFill>
                  <a:schemeClr val="tx1"/>
                </a:solidFill>
                <a:latin typeface="Calibri" panose="020F0502020204030204" pitchFamily="34" charset="0"/>
                <a:cs typeface="Calibri" panose="020F0502020204030204" pitchFamily="34" charset="0"/>
              </a:rPr>
              <a:t>)</a:t>
            </a:r>
          </a:p>
          <a:p>
            <a:r>
              <a:rPr lang="lv-LV" dirty="0">
                <a:solidFill>
                  <a:schemeClr val="tx1"/>
                </a:solidFill>
                <a:latin typeface="Calibri" panose="020F0502020204030204" pitchFamily="34" charset="0"/>
                <a:cs typeface="Calibri" panose="020F0502020204030204" pitchFamily="34" charset="0"/>
              </a:rPr>
              <a:t>Ziņojuma iesniegšana Vides pārraudzības valsts birojā</a:t>
            </a:r>
          </a:p>
          <a:p>
            <a:r>
              <a:rPr lang="lv-LV" dirty="0">
                <a:solidFill>
                  <a:schemeClr val="tx1"/>
                </a:solidFill>
                <a:latin typeface="Calibri" panose="020F0502020204030204" pitchFamily="34" charset="0"/>
                <a:cs typeface="Calibri" panose="020F0502020204030204" pitchFamily="34" charset="0"/>
              </a:rPr>
              <a:t>Ziņojuma papildināšana un precizēšana</a:t>
            </a:r>
          </a:p>
          <a:p>
            <a:r>
              <a:rPr lang="lv-LV" dirty="0">
                <a:solidFill>
                  <a:schemeClr val="tx1"/>
                </a:solidFill>
                <a:latin typeface="Calibri" panose="020F0502020204030204" pitchFamily="34" charset="0"/>
                <a:cs typeface="Calibri" panose="020F0502020204030204" pitchFamily="34" charset="0"/>
              </a:rPr>
              <a:t>Atzinuma saņemšana no Vides pārraudzības valsts biroja</a:t>
            </a:r>
          </a:p>
        </p:txBody>
      </p:sp>
      <p:sp>
        <p:nvSpPr>
          <p:cNvPr id="7" name="Title 1"/>
          <p:cNvSpPr txBox="1">
            <a:spLocks/>
          </p:cNvSpPr>
          <p:nvPr/>
        </p:nvSpPr>
        <p:spPr>
          <a:xfrm>
            <a:off x="1019083" y="3851695"/>
            <a:ext cx="4729167" cy="673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2400" b="1" i="1" dirty="0">
                <a:latin typeface="Calibri" panose="020F0502020204030204" pitchFamily="34" charset="0"/>
              </a:rPr>
              <a:t>Turpmākās darbības:</a:t>
            </a:r>
            <a:endParaRPr lang="lv-LV" sz="2400" i="1" dirty="0"/>
          </a:p>
        </p:txBody>
      </p:sp>
    </p:spTree>
    <p:extLst>
      <p:ext uri="{BB962C8B-B14F-4D97-AF65-F5344CB8AC3E}">
        <p14:creationId xmlns:p14="http://schemas.microsoft.com/office/powerpoint/2010/main" val="176682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9903"/>
            <a:ext cx="8596668" cy="1320800"/>
          </a:xfrm>
        </p:spPr>
        <p:txBody>
          <a:bodyPr/>
          <a:lstStyle/>
          <a:p>
            <a:r>
              <a:rPr lang="lv-LV" b="1" dirty="0">
                <a:latin typeface="Calibri" panose="020F0502020204030204" pitchFamily="34" charset="0"/>
              </a:rPr>
              <a:t>Sākotnējā sabiedriskā apspriešana</a:t>
            </a:r>
          </a:p>
        </p:txBody>
      </p:sp>
      <p:sp>
        <p:nvSpPr>
          <p:cNvPr id="3" name="Content Placeholder 2"/>
          <p:cNvSpPr>
            <a:spLocks noGrp="1"/>
          </p:cNvSpPr>
          <p:nvPr>
            <p:ph idx="1"/>
          </p:nvPr>
        </p:nvSpPr>
        <p:spPr>
          <a:xfrm>
            <a:off x="677334" y="1430644"/>
            <a:ext cx="8827393" cy="4932039"/>
          </a:xfrm>
        </p:spPr>
        <p:txBody>
          <a:bodyPr>
            <a:normAutofit lnSpcReduction="10000"/>
          </a:bodyPr>
          <a:lstStyle/>
          <a:p>
            <a:r>
              <a:rPr lang="lv-LV" dirty="0">
                <a:solidFill>
                  <a:schemeClr val="tx1"/>
                </a:solidFill>
                <a:latin typeface="Calibri" panose="020F0502020204030204" pitchFamily="34" charset="0"/>
                <a:cs typeface="Calibri" panose="020F0502020204030204" pitchFamily="34" charset="0"/>
              </a:rPr>
              <a:t>Sākotnējās sabiedriskās apspriešanas laiks no 2017. gada 24.novembra līdz 13.decembrim</a:t>
            </a:r>
          </a:p>
          <a:p>
            <a:r>
              <a:rPr lang="lv-LV" dirty="0">
                <a:solidFill>
                  <a:schemeClr val="tx1"/>
                </a:solidFill>
                <a:latin typeface="Calibri" panose="020F0502020204030204" pitchFamily="34" charset="0"/>
                <a:cs typeface="Calibri" panose="020F0502020204030204" pitchFamily="34" charset="0"/>
              </a:rPr>
              <a:t>Sludinājums laikrakstā «Latgales laiks» 2017. gada 24.novembrī</a:t>
            </a:r>
          </a:p>
          <a:p>
            <a:r>
              <a:rPr lang="lv-LV" dirty="0">
                <a:solidFill>
                  <a:schemeClr val="tx1"/>
                </a:solidFill>
                <a:latin typeface="Calibri" panose="020F0502020204030204" pitchFamily="34" charset="0"/>
                <a:cs typeface="Calibri" panose="020F0502020204030204" pitchFamily="34" charset="0"/>
              </a:rPr>
              <a:t>Paziņojumi mājas lapās: www. aadso.lv   www.daugavpils.lv  www.vpvb.gov.lv www.geoconsultants.lv  </a:t>
            </a:r>
          </a:p>
          <a:p>
            <a:r>
              <a:rPr lang="lv-LV" dirty="0">
                <a:solidFill>
                  <a:schemeClr val="tx1"/>
                </a:solidFill>
                <a:latin typeface="Calibri" panose="020F0502020204030204" pitchFamily="34" charset="0"/>
                <a:cs typeface="Calibri" panose="020F0502020204030204" pitchFamily="34" charset="0"/>
              </a:rPr>
              <a:t>Informatīvas vēstules plānotās darbības pieguļošo zemju īpašniekiem </a:t>
            </a:r>
          </a:p>
          <a:p>
            <a:r>
              <a:rPr lang="lv-LV" dirty="0">
                <a:solidFill>
                  <a:schemeClr val="tx1"/>
                </a:solidFill>
                <a:latin typeface="Calibri" panose="020F0502020204030204" pitchFamily="34" charset="0"/>
                <a:cs typeface="Calibri" panose="020F0502020204030204" pitchFamily="34" charset="0"/>
              </a:rPr>
              <a:t>Informatīvie materiāli par plānoto darbību izvietoti Daugavpils domē, SIA «Atkritumu Apsaimniekošanas </a:t>
            </a:r>
            <a:r>
              <a:rPr lang="lv-LV" dirty="0" err="1">
                <a:solidFill>
                  <a:schemeClr val="tx1"/>
                </a:solidFill>
                <a:latin typeface="Calibri" panose="020F0502020204030204" pitchFamily="34" charset="0"/>
                <a:cs typeface="Calibri" panose="020F0502020204030204" pitchFamily="34" charset="0"/>
              </a:rPr>
              <a:t>Dienvidlatgales</a:t>
            </a:r>
            <a:r>
              <a:rPr lang="lv-LV" dirty="0">
                <a:solidFill>
                  <a:schemeClr val="tx1"/>
                </a:solidFill>
                <a:latin typeface="Calibri" panose="020F0502020204030204" pitchFamily="34" charset="0"/>
                <a:cs typeface="Calibri" panose="020F0502020204030204" pitchFamily="34" charset="0"/>
              </a:rPr>
              <a:t> </a:t>
            </a:r>
            <a:r>
              <a:rPr lang="lv-LV" dirty="0" err="1">
                <a:solidFill>
                  <a:schemeClr val="tx1"/>
                </a:solidFill>
                <a:latin typeface="Calibri" panose="020F0502020204030204" pitchFamily="34" charset="0"/>
                <a:cs typeface="Calibri" panose="020F0502020204030204" pitchFamily="34" charset="0"/>
              </a:rPr>
              <a:t>Starppašvaldību</a:t>
            </a:r>
            <a:r>
              <a:rPr lang="lv-LV" dirty="0">
                <a:solidFill>
                  <a:schemeClr val="tx1"/>
                </a:solidFill>
                <a:latin typeface="Calibri" panose="020F0502020204030204" pitchFamily="34" charset="0"/>
                <a:cs typeface="Calibri" panose="020F0502020204030204" pitchFamily="34" charset="0"/>
              </a:rPr>
              <a:t> Organizācija» biroja telpās</a:t>
            </a:r>
          </a:p>
          <a:p>
            <a:r>
              <a:rPr lang="lv-LV" dirty="0">
                <a:solidFill>
                  <a:schemeClr val="tx1"/>
                </a:solidFill>
                <a:latin typeface="Calibri" panose="020F0502020204030204" pitchFamily="34" charset="0"/>
                <a:cs typeface="Calibri" panose="020F0502020204030204" pitchFamily="34" charset="0"/>
              </a:rPr>
              <a:t>Priekšlikumus par paredzētās darbības iespējamo ietekmi uz vidi iespējams sniegt rakstiskā veidā:</a:t>
            </a:r>
          </a:p>
          <a:p>
            <a:pPr lvl="1"/>
            <a:r>
              <a:rPr lang="lv-LV" b="1" dirty="0">
                <a:solidFill>
                  <a:schemeClr val="tx1"/>
                </a:solidFill>
                <a:latin typeface="Calibri" panose="020F0502020204030204" pitchFamily="34" charset="0"/>
                <a:cs typeface="Calibri" panose="020F0502020204030204" pitchFamily="34" charset="0"/>
              </a:rPr>
              <a:t>Vides pārraudzības valsts birojam (e-pasts: </a:t>
            </a:r>
            <a:r>
              <a:rPr lang="lv-LV" b="1" u="sng" dirty="0">
                <a:solidFill>
                  <a:schemeClr val="tx1"/>
                </a:solidFill>
                <a:latin typeface="Calibri" panose="020F0502020204030204" pitchFamily="34" charset="0"/>
                <a:cs typeface="Calibri" panose="020F0502020204030204" pitchFamily="34" charset="0"/>
              </a:rPr>
              <a:t>vpvb@vpvb.gov.lv</a:t>
            </a:r>
            <a:r>
              <a:rPr lang="lv-LV" b="1" dirty="0">
                <a:solidFill>
                  <a:schemeClr val="tx1"/>
                </a:solidFill>
                <a:latin typeface="Calibri" panose="020F0502020204030204" pitchFamily="34" charset="0"/>
                <a:cs typeface="Calibri" panose="020F0502020204030204" pitchFamily="34" charset="0"/>
              </a:rPr>
              <a:t>; pasta adrese: Rūpniecības iela 23, Rīga, LV-1045, tālrunis – 67321173, fakss – 67321049)</a:t>
            </a:r>
          </a:p>
          <a:p>
            <a:pPr marL="457200" lvl="1" indent="0" algn="ctr">
              <a:lnSpc>
                <a:spcPct val="110000"/>
              </a:lnSpc>
              <a:spcBef>
                <a:spcPts val="600"/>
              </a:spcBef>
              <a:buNone/>
            </a:pPr>
            <a:r>
              <a:rPr lang="lv-LV" sz="2400" b="1" dirty="0">
                <a:solidFill>
                  <a:schemeClr val="tx1"/>
                </a:solidFill>
                <a:latin typeface="Calibri" panose="020F0502020204030204" pitchFamily="34" charset="0"/>
                <a:cs typeface="Calibri" panose="020F0502020204030204" pitchFamily="34" charset="0"/>
              </a:rPr>
              <a:t>Sākotnējās sabiedriskās apspriešanas laiks </a:t>
            </a:r>
          </a:p>
          <a:p>
            <a:pPr marL="457200" lvl="1" indent="0" algn="ctr">
              <a:lnSpc>
                <a:spcPct val="110000"/>
              </a:lnSpc>
              <a:spcBef>
                <a:spcPts val="600"/>
              </a:spcBef>
              <a:buNone/>
            </a:pPr>
            <a:r>
              <a:rPr lang="lv-LV" sz="2400" b="1" dirty="0">
                <a:solidFill>
                  <a:schemeClr val="tx1"/>
                </a:solidFill>
                <a:latin typeface="Calibri" panose="020F0502020204030204" pitchFamily="34" charset="0"/>
                <a:cs typeface="Calibri" panose="020F0502020204030204" pitchFamily="34" charset="0"/>
              </a:rPr>
              <a:t>līdz 2017. gada 13.decembrim</a:t>
            </a:r>
          </a:p>
          <a:p>
            <a:pPr lvl="1"/>
            <a:endParaRPr lang="lv-LV" dirty="0">
              <a:solidFill>
                <a:schemeClr val="tx1"/>
              </a:solidFill>
            </a:endParaRPr>
          </a:p>
        </p:txBody>
      </p:sp>
    </p:spTree>
    <p:extLst>
      <p:ext uri="{BB962C8B-B14F-4D97-AF65-F5344CB8AC3E}">
        <p14:creationId xmlns:p14="http://schemas.microsoft.com/office/powerpoint/2010/main" val="148155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1607-2D67-4D9E-AE27-84F5C1A13816}"/>
              </a:ext>
            </a:extLst>
          </p:cNvPr>
          <p:cNvSpPr>
            <a:spLocks noGrp="1"/>
          </p:cNvSpPr>
          <p:nvPr>
            <p:ph type="title"/>
          </p:nvPr>
        </p:nvSpPr>
        <p:spPr>
          <a:xfrm>
            <a:off x="614583" y="118076"/>
            <a:ext cx="8596668" cy="686486"/>
          </a:xfrm>
        </p:spPr>
        <p:txBody>
          <a:bodyPr>
            <a:noAutofit/>
          </a:bodyPr>
          <a:lstStyle/>
          <a:p>
            <a:r>
              <a:rPr lang="lv-LV" sz="2800" b="1" dirty="0">
                <a:latin typeface="Calibri" panose="020F0502020204030204" pitchFamily="34" charset="0"/>
                <a:cs typeface="Calibri" panose="020F0502020204030204" pitchFamily="34" charset="0"/>
              </a:rPr>
              <a:t>Projekts «Cietā reģenerētā kurināmā reģenerācijas iekārtu izveide Daugavpilī, Mendeļejeva ielā 13A»</a:t>
            </a:r>
          </a:p>
        </p:txBody>
      </p:sp>
      <p:sp>
        <p:nvSpPr>
          <p:cNvPr id="5" name="Satura vietturis 4"/>
          <p:cNvSpPr>
            <a:spLocks noGrp="1"/>
          </p:cNvSpPr>
          <p:nvPr>
            <p:ph sz="half" idx="2"/>
          </p:nvPr>
        </p:nvSpPr>
        <p:spPr>
          <a:xfrm>
            <a:off x="807308" y="1327383"/>
            <a:ext cx="8664404" cy="5069298"/>
          </a:xfrm>
        </p:spPr>
        <p:txBody>
          <a:bodyPr>
            <a:normAutofit/>
          </a:bodyPr>
          <a:lstStyle/>
          <a:p>
            <a:pPr marL="0" indent="0" algn="just">
              <a:buNone/>
            </a:pPr>
            <a:endParaRPr lang="lv-LV" dirty="0">
              <a:solidFill>
                <a:schemeClr val="tx1"/>
              </a:solidFill>
              <a:latin typeface="Calibri" panose="020F0502020204030204" pitchFamily="34" charset="0"/>
              <a:cs typeface="Calibri" panose="020F0502020204030204" pitchFamily="34" charset="0"/>
            </a:endParaRPr>
          </a:p>
          <a:p>
            <a:pPr algn="just"/>
            <a:r>
              <a:rPr lang="lv-LV" sz="2800" dirty="0">
                <a:solidFill>
                  <a:schemeClr val="tx1"/>
                </a:solidFill>
                <a:latin typeface="Calibri" panose="020F0502020204030204" pitchFamily="34" charset="0"/>
                <a:cs typeface="Calibri" panose="020F0502020204030204" pitchFamily="34" charset="0"/>
              </a:rPr>
              <a:t>Cietā reģenerētā kurināmā reģenerācijas iekārtu uzstādīšanai nepieciešamās iepirkuma dokumentācijas sagatavošana paredzēta 2018. gadā</a:t>
            </a:r>
          </a:p>
          <a:p>
            <a:pPr algn="just"/>
            <a:r>
              <a:rPr lang="lv-LV" sz="2800" dirty="0">
                <a:solidFill>
                  <a:schemeClr val="tx1"/>
                </a:solidFill>
                <a:latin typeface="Calibri" panose="020F0502020204030204" pitchFamily="34" charset="0"/>
                <a:cs typeface="Calibri" panose="020F0502020204030204" pitchFamily="34" charset="0"/>
              </a:rPr>
              <a:t>2019. gadā tiks uzsākta būvprojekta izstrāde un iekārtu piegāde</a:t>
            </a:r>
          </a:p>
          <a:p>
            <a:pPr algn="just"/>
            <a:r>
              <a:rPr lang="lv-LV" sz="2800" dirty="0">
                <a:solidFill>
                  <a:schemeClr val="tx1"/>
                </a:solidFill>
                <a:latin typeface="Calibri" panose="020F0502020204030204" pitchFamily="34" charset="0"/>
                <a:cs typeface="Calibri" panose="020F0502020204030204" pitchFamily="34" charset="0"/>
              </a:rPr>
              <a:t>Būvdarbi tiks uzsākti 2019.gadā</a:t>
            </a:r>
          </a:p>
          <a:p>
            <a:pPr algn="just"/>
            <a:r>
              <a:rPr lang="lv-LV" sz="2800" dirty="0">
                <a:solidFill>
                  <a:schemeClr val="tx1"/>
                </a:solidFill>
                <a:latin typeface="Calibri" panose="020F0502020204030204" pitchFamily="34" charset="0"/>
                <a:cs typeface="Calibri" panose="020F0502020204030204" pitchFamily="34" charset="0"/>
              </a:rPr>
              <a:t>Katlu mājas nodošana ekspluatācijā un tās darbības uzsākšana paredzēta 2020. gada otrajā pusē</a:t>
            </a:r>
          </a:p>
          <a:p>
            <a:endParaRPr lang="lv-LV" dirty="0"/>
          </a:p>
        </p:txBody>
      </p:sp>
    </p:spTree>
    <p:extLst>
      <p:ext uri="{BB962C8B-B14F-4D97-AF65-F5344CB8AC3E}">
        <p14:creationId xmlns:p14="http://schemas.microsoft.com/office/powerpoint/2010/main" val="111506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DEF6-FB56-44D4-988F-CC6DB6F2E18A}"/>
              </a:ext>
            </a:extLst>
          </p:cNvPr>
          <p:cNvSpPr>
            <a:spLocks noGrp="1"/>
          </p:cNvSpPr>
          <p:nvPr>
            <p:ph type="title"/>
          </p:nvPr>
        </p:nvSpPr>
        <p:spPr/>
        <p:txBody>
          <a:bodyPr/>
          <a:lstStyle/>
          <a:p>
            <a:r>
              <a:rPr lang="lv-LV" b="1" dirty="0">
                <a:latin typeface="Calibri" panose="020F0502020204030204" pitchFamily="34" charset="0"/>
                <a:cs typeface="Calibri" panose="020F0502020204030204" pitchFamily="34" charset="0"/>
              </a:rPr>
              <a:t>Atkritumu reģenerācijas iekārtas Eiropā</a:t>
            </a:r>
            <a:endParaRPr lang="lv-LV" dirty="0"/>
          </a:p>
        </p:txBody>
      </p:sp>
      <p:pic>
        <p:nvPicPr>
          <p:cNvPr id="6" name="Satura vietturis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140" y="1427421"/>
            <a:ext cx="7675861" cy="4866287"/>
          </a:xfrm>
        </p:spPr>
      </p:pic>
    </p:spTree>
    <p:extLst>
      <p:ext uri="{BB962C8B-B14F-4D97-AF65-F5344CB8AC3E}">
        <p14:creationId xmlns:p14="http://schemas.microsoft.com/office/powerpoint/2010/main" val="161012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lv-LV" b="1" dirty="0">
                <a:latin typeface="Calibri" panose="020F0502020204030204" pitchFamily="34" charset="0"/>
              </a:rPr>
              <a:t>Plānotās darbības atrašanās vieta</a:t>
            </a:r>
            <a:endParaRPr lang="lv-LV" dirty="0"/>
          </a:p>
        </p:txBody>
      </p:sp>
      <p:sp>
        <p:nvSpPr>
          <p:cNvPr id="3" name="Content Placeholder 2"/>
          <p:cNvSpPr>
            <a:spLocks noGrp="1"/>
          </p:cNvSpPr>
          <p:nvPr>
            <p:ph idx="1"/>
          </p:nvPr>
        </p:nvSpPr>
        <p:spPr>
          <a:xfrm>
            <a:off x="677334" y="1870746"/>
            <a:ext cx="8596668" cy="4497788"/>
          </a:xfrm>
        </p:spPr>
        <p:txBody>
          <a:bodyPr>
            <a:noAutofit/>
          </a:bodyPr>
          <a:lstStyle/>
          <a:p>
            <a:pPr lvl="0" algn="just"/>
            <a:r>
              <a:rPr lang="lv-LV" dirty="0">
                <a:solidFill>
                  <a:schemeClr val="tx1"/>
                </a:solidFill>
                <a:latin typeface="Calibri" panose="020F0502020204030204" pitchFamily="34" charset="0"/>
                <a:cs typeface="Calibri" panose="020F0502020204030204" pitchFamily="34" charset="0"/>
              </a:rPr>
              <a:t>Plānotās darbības teritorija atrodas Daugavpils pilsētas Z, ZA daļā, tā sauktā Ķīmijas rajonā </a:t>
            </a:r>
          </a:p>
          <a:p>
            <a:pPr lvl="0" algn="just"/>
            <a:r>
              <a:rPr lang="lv-LV" dirty="0">
                <a:solidFill>
                  <a:schemeClr val="tx1"/>
                </a:solidFill>
                <a:latin typeface="Calibri" panose="020F0502020204030204" pitchFamily="34" charset="0"/>
                <a:cs typeface="Calibri" panose="020F0502020204030204" pitchFamily="34" charset="0"/>
              </a:rPr>
              <a:t>Saskaņā ar spēkā esošo Daugavpils pilsētas teritorijas plānojumu 2006. – 2018.g. (ar grozījumiem), plānotās darbības teritorijas atrodas ražošanas objektu apbūves teritorijā, un rūpnieciskās ražošanas uzņēmumu apbūve šajā teritorijā ir atļauta. </a:t>
            </a:r>
          </a:p>
          <a:p>
            <a:pPr lvl="0" algn="just"/>
            <a:r>
              <a:rPr lang="lv-LV" dirty="0">
                <a:solidFill>
                  <a:schemeClr val="tx1"/>
                </a:solidFill>
                <a:latin typeface="Calibri" panose="020F0502020204030204" pitchFamily="34" charset="0"/>
                <a:cs typeface="Calibri" panose="020F0502020204030204" pitchFamily="34" charset="0"/>
              </a:rPr>
              <a:t>Blakus piegulošais uzņēmums - PAS “Daugavpils siltumtīkli”. Tuvumā atrodas rūpnieciski uzņēmumi: SIA „Attīstība”, SIA “</a:t>
            </a:r>
            <a:r>
              <a:rPr lang="lv-LV" dirty="0" err="1">
                <a:solidFill>
                  <a:schemeClr val="tx1"/>
                </a:solidFill>
                <a:latin typeface="Calibri" panose="020F0502020204030204" pitchFamily="34" charset="0"/>
                <a:cs typeface="Calibri" panose="020F0502020204030204" pitchFamily="34" charset="0"/>
              </a:rPr>
              <a:t>Sistemserviss</a:t>
            </a:r>
            <a:r>
              <a:rPr lang="lv-LV" dirty="0">
                <a:solidFill>
                  <a:schemeClr val="tx1"/>
                </a:solidFill>
                <a:latin typeface="Calibri" panose="020F0502020204030204" pitchFamily="34" charset="0"/>
                <a:cs typeface="Calibri" panose="020F0502020204030204" pitchFamily="34" charset="0"/>
              </a:rPr>
              <a:t>”, SIA “Enerģijas, vides un metroloģijas attīstības sabiedrība”, SIA „</a:t>
            </a:r>
            <a:r>
              <a:rPr lang="lv-LV" dirty="0" err="1">
                <a:solidFill>
                  <a:schemeClr val="tx1"/>
                </a:solidFill>
                <a:latin typeface="Calibri" panose="020F0502020204030204" pitchFamily="34" charset="0"/>
                <a:cs typeface="Calibri" panose="020F0502020204030204" pitchFamily="34" charset="0"/>
              </a:rPr>
              <a:t>Būvgarants</a:t>
            </a:r>
            <a:r>
              <a:rPr lang="lv-LV" dirty="0">
                <a:solidFill>
                  <a:schemeClr val="tx1"/>
                </a:solidFill>
                <a:latin typeface="Calibri" panose="020F0502020204030204" pitchFamily="34" charset="0"/>
                <a:cs typeface="Calibri" panose="020F0502020204030204" pitchFamily="34" charset="0"/>
              </a:rPr>
              <a:t>” </a:t>
            </a:r>
          </a:p>
          <a:p>
            <a:pPr lvl="0" algn="just"/>
            <a:r>
              <a:rPr lang="lv-LV" dirty="0">
                <a:solidFill>
                  <a:schemeClr val="tx1"/>
                </a:solidFill>
                <a:latin typeface="Calibri" panose="020F0502020204030204" pitchFamily="34" charset="0"/>
                <a:cs typeface="Calibri" panose="020F0502020204030204" pitchFamily="34" charset="0"/>
              </a:rPr>
              <a:t>Tuvākās sabiedriskās un dzīvojamās mājas no plānotās darbības teritorijas atrodas ap 400 m uz D (daudzstāvu dzīvojamo māju apbūve)</a:t>
            </a:r>
          </a:p>
          <a:p>
            <a:pPr lvl="0" algn="just"/>
            <a:r>
              <a:rPr lang="lv-LV" dirty="0">
                <a:solidFill>
                  <a:schemeClr val="tx1"/>
                </a:solidFill>
                <a:latin typeface="Calibri" panose="020F0502020204030204" pitchFamily="34" charset="0"/>
                <a:cs typeface="Calibri" panose="020F0502020204030204" pitchFamily="34" charset="0"/>
              </a:rPr>
              <a:t>Attālums līdz īpaši aizsargājamām dabas teritorijām - 450 m uz D (</a:t>
            </a:r>
            <a:r>
              <a:rPr lang="lv-LV" dirty="0" err="1">
                <a:solidFill>
                  <a:schemeClr val="tx1"/>
                </a:solidFill>
                <a:latin typeface="Calibri" panose="020F0502020204030204" pitchFamily="34" charset="0"/>
                <a:cs typeface="Calibri" panose="020F0502020204030204" pitchFamily="34" charset="0"/>
              </a:rPr>
              <a:t>Porohovkas</a:t>
            </a:r>
            <a:r>
              <a:rPr lang="lv-LV" dirty="0">
                <a:solidFill>
                  <a:schemeClr val="tx1"/>
                </a:solidFill>
                <a:latin typeface="Calibri" panose="020F0502020204030204" pitchFamily="34" charset="0"/>
                <a:cs typeface="Calibri" panose="020F0502020204030204" pitchFamily="34" charset="0"/>
              </a:rPr>
              <a:t> parks (Ķīmiķu parks)), 5,3 km uz A (Aizsargājamo ainavu apvidus “Augšdaugava”) </a:t>
            </a:r>
          </a:p>
        </p:txBody>
      </p:sp>
    </p:spTree>
    <p:extLst>
      <p:ext uri="{BB962C8B-B14F-4D97-AF65-F5344CB8AC3E}">
        <p14:creationId xmlns:p14="http://schemas.microsoft.com/office/powerpoint/2010/main" val="30886296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1671</TotalTime>
  <Words>1928</Words>
  <Application>Microsoft Office PowerPoint</Application>
  <PresentationFormat>Widescreen</PresentationFormat>
  <Paragraphs>157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Times New Roman</vt:lpstr>
      <vt:lpstr>Trebuchet MS</vt:lpstr>
      <vt:lpstr>Wingdings</vt:lpstr>
      <vt:lpstr>Wingdings 3</vt:lpstr>
      <vt:lpstr>Facet</vt:lpstr>
      <vt:lpstr>Cietā reģenerētā kurināmā reģenerācijas iekārtu izveide Daugavpilī, Mendeļejeva ielā 13A  Ietekmes uz vidi novērtējuma uzsākšana un sākotnējā sabiedriskā apspriešana </vt:lpstr>
      <vt:lpstr>Informācija par paredzētās darbības vietu un darbības ierosinātāju</vt:lpstr>
      <vt:lpstr>Plānotās darbības raksturojošie lielumi</vt:lpstr>
      <vt:lpstr>Ietekmes uz vidi novērtējuma procedūra</vt:lpstr>
      <vt:lpstr>Informācija par ietekmes uz vidi novērtējuma procedūru</vt:lpstr>
      <vt:lpstr>Sākotnējā sabiedriskā apspriešana</vt:lpstr>
      <vt:lpstr>Projekts «Cietā reģenerētā kurināmā reģenerācijas iekārtu izveide Daugavpilī, Mendeļejeva ielā 13A»</vt:lpstr>
      <vt:lpstr>Atkritumu reģenerācijas iekārtas Eiropā</vt:lpstr>
      <vt:lpstr>Plānotās darbības atrašanās vieta</vt:lpstr>
      <vt:lpstr>PowerPoint Presentation</vt:lpstr>
      <vt:lpstr>Plānotās darbības tehnoloģisko risinājumu alternatīvas</vt:lpstr>
      <vt:lpstr>Plānotās darbības tehnoloģiskie risinājumi</vt:lpstr>
      <vt:lpstr>Kustīgo ārdu tehnoloģija</vt:lpstr>
      <vt:lpstr>Dūmgāzu attīrīšanas sistēma</vt:lpstr>
      <vt:lpstr>Pelnu savākšanas mezgls </vt:lpstr>
      <vt:lpstr>Izmantojamā kurināmā apraksts</vt:lpstr>
      <vt:lpstr>Izmantojamā kurināmā piegādes teritorija</vt:lpstr>
      <vt:lpstr>Plānotai darbībai nepieciešamo inženierkomunikāciju iespējamie risinājumi </vt:lpstr>
      <vt:lpstr>Tehnoloģiskā procesa nodrošināšanai galvenās izejvielas</vt:lpstr>
      <vt:lpstr>Piesārņojošo vielu emisija gaisā</vt:lpstr>
      <vt:lpstr>Piesārņojošo vielu emisija gaisā</vt:lpstr>
      <vt:lpstr>Ietekmes uz vidi novērtēšanas laikā tiks vērtētās sekojošas ietekmes</vt:lpstr>
      <vt:lpstr>Paldies par uzmanību!</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‘‘Getliņi EKO’’ bioreaktora izveide un bioloģiski noārdāmo atkritumu apstrādes tehnoloģiskā kompleksa būvniecība    SIA ‘‘Vides pakalpojumu grupa’’ nešķirotu sadzīves atkritumu šķirošanas centra/rūpnīcas būvniecība</dc:title>
  <dc:creator>RePack by Diakov</dc:creator>
  <cp:lastModifiedBy>VeeP</cp:lastModifiedBy>
  <cp:revision>169</cp:revision>
  <dcterms:created xsi:type="dcterms:W3CDTF">2014-11-11T01:37:41Z</dcterms:created>
  <dcterms:modified xsi:type="dcterms:W3CDTF">2018-01-16T08:22:51Z</dcterms:modified>
</cp:coreProperties>
</file>