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8" r:id="rId1"/>
    <p:sldMasterId id="2147483730" r:id="rId2"/>
  </p:sldMasterIdLst>
  <p:handoutMasterIdLst>
    <p:handoutMasterId r:id="rId38"/>
  </p:handoutMasterIdLst>
  <p:sldIdLst>
    <p:sldId id="256" r:id="rId3"/>
    <p:sldId id="288" r:id="rId4"/>
    <p:sldId id="307" r:id="rId5"/>
    <p:sldId id="260" r:id="rId6"/>
    <p:sldId id="306" r:id="rId7"/>
    <p:sldId id="286" r:id="rId8"/>
    <p:sldId id="295" r:id="rId9"/>
    <p:sldId id="308" r:id="rId10"/>
    <p:sldId id="309" r:id="rId11"/>
    <p:sldId id="310" r:id="rId12"/>
    <p:sldId id="301" r:id="rId13"/>
    <p:sldId id="311" r:id="rId14"/>
    <p:sldId id="312" r:id="rId15"/>
    <p:sldId id="305" r:id="rId16"/>
    <p:sldId id="321" r:id="rId17"/>
    <p:sldId id="324" r:id="rId18"/>
    <p:sldId id="326" r:id="rId19"/>
    <p:sldId id="325" r:id="rId20"/>
    <p:sldId id="314" r:id="rId21"/>
    <p:sldId id="323" r:id="rId22"/>
    <p:sldId id="327" r:id="rId23"/>
    <p:sldId id="315" r:id="rId24"/>
    <p:sldId id="316" r:id="rId25"/>
    <p:sldId id="317" r:id="rId26"/>
    <p:sldId id="319" r:id="rId27"/>
    <p:sldId id="318" r:id="rId28"/>
    <p:sldId id="328" r:id="rId29"/>
    <p:sldId id="329" r:id="rId30"/>
    <p:sldId id="334" r:id="rId31"/>
    <p:sldId id="336" r:id="rId32"/>
    <p:sldId id="330" r:id="rId33"/>
    <p:sldId id="332" r:id="rId34"/>
    <p:sldId id="333" r:id="rId35"/>
    <p:sldId id="335" r:id="rId36"/>
    <p:sldId id="285" r:id="rId37"/>
  </p:sldIdLst>
  <p:sldSz cx="9144000" cy="6858000" type="screen4x3"/>
  <p:notesSz cx="6797675" cy="9928225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21CCD3-7659-40BB-8F80-457E0C4F3F81}">
          <p14:sldIdLst>
            <p14:sldId id="256"/>
            <p14:sldId id="288"/>
            <p14:sldId id="307"/>
            <p14:sldId id="260"/>
            <p14:sldId id="306"/>
            <p14:sldId id="286"/>
            <p14:sldId id="295"/>
            <p14:sldId id="308"/>
            <p14:sldId id="309"/>
            <p14:sldId id="310"/>
            <p14:sldId id="301"/>
            <p14:sldId id="311"/>
            <p14:sldId id="312"/>
            <p14:sldId id="305"/>
            <p14:sldId id="321"/>
            <p14:sldId id="324"/>
            <p14:sldId id="326"/>
            <p14:sldId id="325"/>
            <p14:sldId id="314"/>
            <p14:sldId id="323"/>
            <p14:sldId id="327"/>
            <p14:sldId id="315"/>
            <p14:sldId id="316"/>
            <p14:sldId id="317"/>
            <p14:sldId id="319"/>
            <p14:sldId id="318"/>
            <p14:sldId id="328"/>
            <p14:sldId id="329"/>
            <p14:sldId id="334"/>
            <p14:sldId id="336"/>
            <p14:sldId id="330"/>
            <p14:sldId id="332"/>
            <p14:sldId id="333"/>
            <p14:sldId id="335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14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/>
      <dgm:spPr/>
      <dgm:t>
        <a:bodyPr/>
        <a:lstStyle/>
        <a:p>
          <a:pPr rtl="0"/>
          <a:r>
            <a:rPr lang="lv-LV" noProof="0" dirty="0"/>
            <a:t>Informācija par ietekmes uz vidi novērtējuma procedūru</a:t>
          </a:r>
          <a:endParaRPr lang="en-GB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27347">
        <dgm:presLayoutVars>
          <dgm:chMax val="0"/>
          <dgm:bulletEnabled val="1"/>
        </dgm:presLayoutVars>
      </dgm:prSet>
      <dgm:spPr/>
    </dgm:pt>
  </dgm:ptLst>
  <dgm:cxnLst>
    <dgm:cxn modelId="{8465C6B7-75FE-4D58-99A9-A9193F1B92FF}" type="presOf" srcId="{1C2CD01B-A142-4971-A1A1-34B1059D217D}" destId="{BC65EBC7-0A39-4186-9798-4A390519AAC7}" srcOrd="0" destOrd="0" presId="urn:microsoft.com/office/officeart/2005/8/layout/vList2"/>
    <dgm:cxn modelId="{CB4B01BA-FF45-4EFD-A846-19FC3DC0494B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1645F516-F99E-4865-B078-48DEE20918B7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 custT="1"/>
      <dgm:spPr/>
      <dgm:t>
        <a:bodyPr/>
        <a:lstStyle/>
        <a:p>
          <a:pPr rtl="0"/>
          <a:r>
            <a:rPr lang="lv-LV" sz="2400" noProof="0" dirty="0"/>
            <a:t>Piekļūšanas iespējas plānotās darbības teritorijai</a:t>
          </a:r>
          <a:endParaRPr lang="en-GB" sz="2400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27347">
        <dgm:presLayoutVars>
          <dgm:chMax val="0"/>
          <dgm:bulletEnabled val="1"/>
        </dgm:presLayoutVars>
      </dgm:prSet>
      <dgm:spPr/>
    </dgm:pt>
  </dgm:ptLst>
  <dgm:cxnLst>
    <dgm:cxn modelId="{2F5E4CA3-C3E9-4435-9C5E-0A5C09BDA475}" type="presOf" srcId="{1C2CD01B-A142-4971-A1A1-34B1059D217D}" destId="{BC65EBC7-0A39-4186-9798-4A390519AAC7}" srcOrd="0" destOrd="0" presId="urn:microsoft.com/office/officeart/2005/8/layout/vList2"/>
    <dgm:cxn modelId="{0B352ED4-2AD7-4A37-8133-DF5929C1E617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831EC645-1835-4BC5-A9A4-62380E5B3453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 custT="1"/>
      <dgm:spPr/>
      <dgm:t>
        <a:bodyPr/>
        <a:lstStyle/>
        <a:p>
          <a:pPr rtl="0"/>
          <a:r>
            <a:rPr lang="lv-LV" sz="2400" noProof="0" dirty="0"/>
            <a:t>Paredzētās darbības teritorija</a:t>
          </a:r>
          <a:endParaRPr lang="en-GB" sz="2400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27347">
        <dgm:presLayoutVars>
          <dgm:chMax val="0"/>
          <dgm:bulletEnabled val="1"/>
        </dgm:presLayoutVars>
      </dgm:prSet>
      <dgm:spPr/>
    </dgm:pt>
  </dgm:ptLst>
  <dgm:cxnLst>
    <dgm:cxn modelId="{2F5E4CA3-C3E9-4435-9C5E-0A5C09BDA475}" type="presOf" srcId="{1C2CD01B-A142-4971-A1A1-34B1059D217D}" destId="{BC65EBC7-0A39-4186-9798-4A390519AAC7}" srcOrd="0" destOrd="0" presId="urn:microsoft.com/office/officeart/2005/8/layout/vList2"/>
    <dgm:cxn modelId="{0B352ED4-2AD7-4A37-8133-DF5929C1E617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831EC645-1835-4BC5-A9A4-62380E5B3453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 custT="1"/>
      <dgm:spPr/>
      <dgm:t>
        <a:bodyPr/>
        <a:lstStyle/>
        <a:p>
          <a:pPr rtl="0"/>
          <a:r>
            <a:rPr lang="lv-LV" sz="2400" noProof="0" dirty="0"/>
            <a:t>Ietekmes uz vidi novērtēšanas laikā vērtētas sekojošas ietekmes</a:t>
          </a:r>
          <a:endParaRPr lang="en-GB" sz="2400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27347">
        <dgm:presLayoutVars>
          <dgm:chMax val="0"/>
          <dgm:bulletEnabled val="1"/>
        </dgm:presLayoutVars>
      </dgm:prSet>
      <dgm:spPr/>
    </dgm:pt>
  </dgm:ptLst>
  <dgm:cxnLst>
    <dgm:cxn modelId="{8E5D3E20-2DDB-49D6-9B19-914E6B0EDB8E}" type="presOf" srcId="{1C2CD01B-A142-4971-A1A1-34B1059D217D}" destId="{BC65EBC7-0A39-4186-9798-4A390519AAC7}" srcOrd="0" destOrd="0" presId="urn:microsoft.com/office/officeart/2005/8/layout/vList2"/>
    <dgm:cxn modelId="{55084B8E-6DE8-4D97-8F1E-F9508E3B5DCE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BBE860A6-FA9B-49F2-B461-DBAA336EB9C1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 custT="1"/>
      <dgm:spPr/>
      <dgm:t>
        <a:bodyPr/>
        <a:lstStyle/>
        <a:p>
          <a:pPr rtl="0"/>
          <a:r>
            <a:rPr lang="lv-LV" sz="2400" noProof="0" dirty="0"/>
            <a:t>Gaisa piesārņojošo vielu emisija</a:t>
          </a:r>
          <a:endParaRPr lang="en-GB" sz="2400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27347">
        <dgm:presLayoutVars>
          <dgm:chMax val="0"/>
          <dgm:bulletEnabled val="1"/>
        </dgm:presLayoutVars>
      </dgm:prSet>
      <dgm:spPr/>
    </dgm:pt>
  </dgm:ptLst>
  <dgm:cxnLst>
    <dgm:cxn modelId="{8E5D3E20-2DDB-49D6-9B19-914E6B0EDB8E}" type="presOf" srcId="{1C2CD01B-A142-4971-A1A1-34B1059D217D}" destId="{BC65EBC7-0A39-4186-9798-4A390519AAC7}" srcOrd="0" destOrd="0" presId="urn:microsoft.com/office/officeart/2005/8/layout/vList2"/>
    <dgm:cxn modelId="{55084B8E-6DE8-4D97-8F1E-F9508E3B5DCE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BBE860A6-FA9B-49F2-B461-DBAA336EB9C1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 custT="1"/>
      <dgm:spPr/>
      <dgm:t>
        <a:bodyPr/>
        <a:lstStyle/>
        <a:p>
          <a:pPr rtl="0"/>
          <a:r>
            <a:rPr lang="lv-LV" sz="2400" b="0" noProof="0" dirty="0"/>
            <a:t>Gaisa piesārņojošo vielu emisija - </a:t>
          </a:r>
          <a:r>
            <a:rPr lang="lv-LV" sz="2400" b="0" dirty="0"/>
            <a:t>Cietās daļiņas PM</a:t>
          </a:r>
          <a:r>
            <a:rPr lang="lv-LV" sz="2400" b="0" baseline="-25000" dirty="0"/>
            <a:t>10</a:t>
          </a:r>
          <a:r>
            <a:rPr lang="lv-LV" sz="2400" b="0" dirty="0"/>
            <a:t> ar fonu (24 h)</a:t>
          </a:r>
          <a:endParaRPr lang="en-GB" sz="2400" b="0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27347">
        <dgm:presLayoutVars>
          <dgm:chMax val="0"/>
          <dgm:bulletEnabled val="1"/>
        </dgm:presLayoutVars>
      </dgm:prSet>
      <dgm:spPr/>
    </dgm:pt>
  </dgm:ptLst>
  <dgm:cxnLst>
    <dgm:cxn modelId="{8E5D3E20-2DDB-49D6-9B19-914E6B0EDB8E}" type="presOf" srcId="{1C2CD01B-A142-4971-A1A1-34B1059D217D}" destId="{BC65EBC7-0A39-4186-9798-4A390519AAC7}" srcOrd="0" destOrd="0" presId="urn:microsoft.com/office/officeart/2005/8/layout/vList2"/>
    <dgm:cxn modelId="{55084B8E-6DE8-4D97-8F1E-F9508E3B5DCE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BBE860A6-FA9B-49F2-B461-DBAA336EB9C1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 custT="1"/>
      <dgm:spPr/>
      <dgm:t>
        <a:bodyPr/>
        <a:lstStyle/>
        <a:p>
          <a:pPr rtl="0"/>
          <a:r>
            <a:rPr lang="lv-LV" sz="2400" b="0" noProof="0" dirty="0"/>
            <a:t>Gaisa piesārņojošo vielu emisija - </a:t>
          </a:r>
          <a:r>
            <a:rPr lang="lv-LV" sz="2400" b="0" dirty="0"/>
            <a:t>Cietās daļiņas PM</a:t>
          </a:r>
          <a:r>
            <a:rPr lang="lv-LV" sz="2400" b="0" baseline="-25000" dirty="0"/>
            <a:t>2,5</a:t>
          </a:r>
          <a:r>
            <a:rPr lang="lv-LV" sz="2400" b="0" dirty="0"/>
            <a:t> ar fonu (1 h)</a:t>
          </a:r>
          <a:endParaRPr lang="en-GB" sz="2400" b="0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27347">
        <dgm:presLayoutVars>
          <dgm:chMax val="0"/>
          <dgm:bulletEnabled val="1"/>
        </dgm:presLayoutVars>
      </dgm:prSet>
      <dgm:spPr/>
    </dgm:pt>
  </dgm:ptLst>
  <dgm:cxnLst>
    <dgm:cxn modelId="{8E5D3E20-2DDB-49D6-9B19-914E6B0EDB8E}" type="presOf" srcId="{1C2CD01B-A142-4971-A1A1-34B1059D217D}" destId="{BC65EBC7-0A39-4186-9798-4A390519AAC7}" srcOrd="0" destOrd="0" presId="urn:microsoft.com/office/officeart/2005/8/layout/vList2"/>
    <dgm:cxn modelId="{55084B8E-6DE8-4D97-8F1E-F9508E3B5DCE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BBE860A6-FA9B-49F2-B461-DBAA336EB9C1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 custT="1"/>
      <dgm:spPr/>
      <dgm:t>
        <a:bodyPr/>
        <a:lstStyle/>
        <a:p>
          <a:pPr rtl="0"/>
          <a:r>
            <a:rPr lang="lv-LV" sz="2400" b="1" dirty="0"/>
            <a:t>Piesārņojošo vielu koncentrācijas ārpus uzņēmuma teritorijas</a:t>
          </a:r>
          <a:endParaRPr lang="en-GB" sz="2400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27347">
        <dgm:presLayoutVars>
          <dgm:chMax val="0"/>
          <dgm:bulletEnabled val="1"/>
        </dgm:presLayoutVars>
      </dgm:prSet>
      <dgm:spPr/>
    </dgm:pt>
  </dgm:ptLst>
  <dgm:cxnLst>
    <dgm:cxn modelId="{8E5D3E20-2DDB-49D6-9B19-914E6B0EDB8E}" type="presOf" srcId="{1C2CD01B-A142-4971-A1A1-34B1059D217D}" destId="{BC65EBC7-0A39-4186-9798-4A390519AAC7}" srcOrd="0" destOrd="0" presId="urn:microsoft.com/office/officeart/2005/8/layout/vList2"/>
    <dgm:cxn modelId="{55084B8E-6DE8-4D97-8F1E-F9508E3B5DCE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BBE860A6-FA9B-49F2-B461-DBAA336EB9C1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 custT="1"/>
      <dgm:spPr/>
      <dgm:t>
        <a:bodyPr/>
        <a:lstStyle/>
        <a:p>
          <a:pPr rtl="0"/>
          <a:r>
            <a:rPr lang="lv-LV" sz="2400" noProof="0" dirty="0"/>
            <a:t>Smaku emisija</a:t>
          </a:r>
          <a:endParaRPr lang="en-GB" sz="2400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8416">
        <dgm:presLayoutVars>
          <dgm:chMax val="0"/>
          <dgm:bulletEnabled val="1"/>
        </dgm:presLayoutVars>
      </dgm:prSet>
      <dgm:spPr/>
    </dgm:pt>
  </dgm:ptLst>
  <dgm:cxnLst>
    <dgm:cxn modelId="{8E5D3E20-2DDB-49D6-9B19-914E6B0EDB8E}" type="presOf" srcId="{1C2CD01B-A142-4971-A1A1-34B1059D217D}" destId="{BC65EBC7-0A39-4186-9798-4A390519AAC7}" srcOrd="0" destOrd="0" presId="urn:microsoft.com/office/officeart/2005/8/layout/vList2"/>
    <dgm:cxn modelId="{55084B8E-6DE8-4D97-8F1E-F9508E3B5DCE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BBE860A6-FA9B-49F2-B461-DBAA336EB9C1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 custT="1"/>
      <dgm:spPr/>
      <dgm:t>
        <a:bodyPr/>
        <a:lstStyle/>
        <a:p>
          <a:pPr rtl="0"/>
          <a:r>
            <a:rPr lang="lv-LV" sz="2400" noProof="0" dirty="0"/>
            <a:t>Smaku emisija</a:t>
          </a:r>
          <a:endParaRPr lang="en-GB" sz="2400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8416">
        <dgm:presLayoutVars>
          <dgm:chMax val="0"/>
          <dgm:bulletEnabled val="1"/>
        </dgm:presLayoutVars>
      </dgm:prSet>
      <dgm:spPr/>
    </dgm:pt>
  </dgm:ptLst>
  <dgm:cxnLst>
    <dgm:cxn modelId="{8E5D3E20-2DDB-49D6-9B19-914E6B0EDB8E}" type="presOf" srcId="{1C2CD01B-A142-4971-A1A1-34B1059D217D}" destId="{BC65EBC7-0A39-4186-9798-4A390519AAC7}" srcOrd="0" destOrd="0" presId="urn:microsoft.com/office/officeart/2005/8/layout/vList2"/>
    <dgm:cxn modelId="{55084B8E-6DE8-4D97-8F1E-F9508E3B5DCE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BBE860A6-FA9B-49F2-B461-DBAA336EB9C1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 custT="1"/>
      <dgm:spPr/>
      <dgm:t>
        <a:bodyPr/>
        <a:lstStyle/>
        <a:p>
          <a:pPr rtl="0"/>
          <a:r>
            <a:rPr lang="lv-LV" sz="2400" noProof="0" dirty="0"/>
            <a:t>Troksnis</a:t>
          </a:r>
          <a:endParaRPr lang="en-GB" sz="2400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8416">
        <dgm:presLayoutVars>
          <dgm:chMax val="0"/>
          <dgm:bulletEnabled val="1"/>
        </dgm:presLayoutVars>
      </dgm:prSet>
      <dgm:spPr/>
    </dgm:pt>
  </dgm:ptLst>
  <dgm:cxnLst>
    <dgm:cxn modelId="{8E5D3E20-2DDB-49D6-9B19-914E6B0EDB8E}" type="presOf" srcId="{1C2CD01B-A142-4971-A1A1-34B1059D217D}" destId="{BC65EBC7-0A39-4186-9798-4A390519AAC7}" srcOrd="0" destOrd="0" presId="urn:microsoft.com/office/officeart/2005/8/layout/vList2"/>
    <dgm:cxn modelId="{55084B8E-6DE8-4D97-8F1E-F9508E3B5DCE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BBE860A6-FA9B-49F2-B461-DBAA336EB9C1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/>
      <dgm:spPr/>
      <dgm:t>
        <a:bodyPr/>
        <a:lstStyle/>
        <a:p>
          <a:pPr rtl="0"/>
          <a:r>
            <a:rPr lang="lv-LV" noProof="0" dirty="0"/>
            <a:t>Informācija par ietekmes uz vidi novērtējuma procedūru</a:t>
          </a:r>
          <a:endParaRPr lang="en-GB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3769">
        <dgm:presLayoutVars>
          <dgm:chMax val="0"/>
          <dgm:bulletEnabled val="1"/>
        </dgm:presLayoutVars>
      </dgm:prSet>
      <dgm:spPr/>
    </dgm:pt>
  </dgm:ptLst>
  <dgm:cxnLst>
    <dgm:cxn modelId="{8465C6B7-75FE-4D58-99A9-A9193F1B92FF}" type="presOf" srcId="{1C2CD01B-A142-4971-A1A1-34B1059D217D}" destId="{BC65EBC7-0A39-4186-9798-4A390519AAC7}" srcOrd="0" destOrd="0" presId="urn:microsoft.com/office/officeart/2005/8/layout/vList2"/>
    <dgm:cxn modelId="{CB4B01BA-FF45-4EFD-A846-19FC3DC0494B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1645F516-F99E-4865-B078-48DEE20918B7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 custT="1"/>
      <dgm:spPr/>
      <dgm:t>
        <a:bodyPr/>
        <a:lstStyle/>
        <a:p>
          <a:pPr rtl="0"/>
          <a:r>
            <a:rPr lang="lv-LV" sz="2400" noProof="0" dirty="0"/>
            <a:t>Transporta loģistika</a:t>
          </a:r>
          <a:endParaRPr lang="en-GB" sz="2400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X="-25576" custLinFactNeighborY="9770">
        <dgm:presLayoutVars>
          <dgm:chMax val="0"/>
          <dgm:bulletEnabled val="1"/>
        </dgm:presLayoutVars>
      </dgm:prSet>
      <dgm:spPr/>
    </dgm:pt>
  </dgm:ptLst>
  <dgm:cxnLst>
    <dgm:cxn modelId="{8E5D3E20-2DDB-49D6-9B19-914E6B0EDB8E}" type="presOf" srcId="{1C2CD01B-A142-4971-A1A1-34B1059D217D}" destId="{BC65EBC7-0A39-4186-9798-4A390519AAC7}" srcOrd="0" destOrd="0" presId="urn:microsoft.com/office/officeart/2005/8/layout/vList2"/>
    <dgm:cxn modelId="{55084B8E-6DE8-4D97-8F1E-F9508E3B5DCE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BBE860A6-FA9B-49F2-B461-DBAA336EB9C1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 custT="1"/>
      <dgm:spPr/>
      <dgm:t>
        <a:bodyPr/>
        <a:lstStyle/>
        <a:p>
          <a:pPr rtl="0"/>
          <a:r>
            <a:rPr lang="lv-LV" sz="2400" dirty="0"/>
            <a:t>Augsnes, grunts, gruntsūdeņu un virszemes ūdeņu piesārņojuma iespējamība</a:t>
          </a:r>
          <a:endParaRPr lang="en-GB" sz="2400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X="-25576" custLinFactNeighborY="9770">
        <dgm:presLayoutVars>
          <dgm:chMax val="0"/>
          <dgm:bulletEnabled val="1"/>
        </dgm:presLayoutVars>
      </dgm:prSet>
      <dgm:spPr/>
    </dgm:pt>
  </dgm:ptLst>
  <dgm:cxnLst>
    <dgm:cxn modelId="{8E5D3E20-2DDB-49D6-9B19-914E6B0EDB8E}" type="presOf" srcId="{1C2CD01B-A142-4971-A1A1-34B1059D217D}" destId="{BC65EBC7-0A39-4186-9798-4A390519AAC7}" srcOrd="0" destOrd="0" presId="urn:microsoft.com/office/officeart/2005/8/layout/vList2"/>
    <dgm:cxn modelId="{55084B8E-6DE8-4D97-8F1E-F9508E3B5DCE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BBE860A6-FA9B-49F2-B461-DBAA336EB9C1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 custT="1"/>
      <dgm:spPr/>
      <dgm:t>
        <a:bodyPr/>
        <a:lstStyle/>
        <a:p>
          <a:pPr rtl="0"/>
          <a:r>
            <a:rPr lang="lv-LV" sz="2400" noProof="0" dirty="0"/>
            <a:t>Dabas vērtības, ainava</a:t>
          </a:r>
          <a:endParaRPr lang="en-GB" sz="2400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X="-25576" custLinFactNeighborY="9770">
        <dgm:presLayoutVars>
          <dgm:chMax val="0"/>
          <dgm:bulletEnabled val="1"/>
        </dgm:presLayoutVars>
      </dgm:prSet>
      <dgm:spPr/>
    </dgm:pt>
  </dgm:ptLst>
  <dgm:cxnLst>
    <dgm:cxn modelId="{8E5D3E20-2DDB-49D6-9B19-914E6B0EDB8E}" type="presOf" srcId="{1C2CD01B-A142-4971-A1A1-34B1059D217D}" destId="{BC65EBC7-0A39-4186-9798-4A390519AAC7}" srcOrd="0" destOrd="0" presId="urn:microsoft.com/office/officeart/2005/8/layout/vList2"/>
    <dgm:cxn modelId="{55084B8E-6DE8-4D97-8F1E-F9508E3B5DCE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BBE860A6-FA9B-49F2-B461-DBAA336EB9C1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 custT="1"/>
      <dgm:spPr/>
      <dgm:t>
        <a:bodyPr/>
        <a:lstStyle/>
        <a:p>
          <a:pPr rtl="0"/>
          <a:r>
            <a:rPr lang="lv-LV" sz="2400" dirty="0"/>
            <a:t>Plānotās darbības teritorijai tuvumā esošās dabas vērtības</a:t>
          </a:r>
          <a:endParaRPr lang="en-GB" sz="2400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ScaleY="471965" custLinFactNeighborY="13996">
        <dgm:presLayoutVars>
          <dgm:chMax val="0"/>
          <dgm:bulletEnabled val="1"/>
        </dgm:presLayoutVars>
      </dgm:prSet>
      <dgm:spPr/>
    </dgm:pt>
  </dgm:ptLst>
  <dgm:cxnLst>
    <dgm:cxn modelId="{8E5D3E20-2DDB-49D6-9B19-914E6B0EDB8E}" type="presOf" srcId="{1C2CD01B-A142-4971-A1A1-34B1059D217D}" destId="{BC65EBC7-0A39-4186-9798-4A390519AAC7}" srcOrd="0" destOrd="0" presId="urn:microsoft.com/office/officeart/2005/8/layout/vList2"/>
    <dgm:cxn modelId="{55084B8E-6DE8-4D97-8F1E-F9508E3B5DCE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BBE860A6-FA9B-49F2-B461-DBAA336EB9C1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 custT="1"/>
      <dgm:spPr/>
      <dgm:t>
        <a:bodyPr/>
        <a:lstStyle/>
        <a:p>
          <a:pPr rtl="0"/>
          <a:r>
            <a:rPr lang="lv-LV" sz="2400" noProof="0" dirty="0"/>
            <a:t>Sociāli-ekonomiskā ietekme</a:t>
          </a:r>
          <a:endParaRPr lang="en-GB" sz="2400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X="-25576" custLinFactNeighborY="9770">
        <dgm:presLayoutVars>
          <dgm:chMax val="0"/>
          <dgm:bulletEnabled val="1"/>
        </dgm:presLayoutVars>
      </dgm:prSet>
      <dgm:spPr/>
    </dgm:pt>
  </dgm:ptLst>
  <dgm:cxnLst>
    <dgm:cxn modelId="{8E5D3E20-2DDB-49D6-9B19-914E6B0EDB8E}" type="presOf" srcId="{1C2CD01B-A142-4971-A1A1-34B1059D217D}" destId="{BC65EBC7-0A39-4186-9798-4A390519AAC7}" srcOrd="0" destOrd="0" presId="urn:microsoft.com/office/officeart/2005/8/layout/vList2"/>
    <dgm:cxn modelId="{55084B8E-6DE8-4D97-8F1E-F9508E3B5DCE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BBE860A6-FA9B-49F2-B461-DBAA336EB9C1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 custT="1"/>
      <dgm:spPr/>
      <dgm:t>
        <a:bodyPr/>
        <a:lstStyle/>
        <a:p>
          <a:pPr rtl="0"/>
          <a:r>
            <a:rPr lang="lv-LV" sz="2400" noProof="0" dirty="0"/>
            <a:t>Iedzīvotāju interaktīvās aptaujas rezultāti</a:t>
          </a:r>
          <a:endParaRPr lang="en-GB" sz="2400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-2771">
        <dgm:presLayoutVars>
          <dgm:chMax val="0"/>
          <dgm:bulletEnabled val="1"/>
        </dgm:presLayoutVars>
      </dgm:prSet>
      <dgm:spPr/>
    </dgm:pt>
  </dgm:ptLst>
  <dgm:cxnLst>
    <dgm:cxn modelId="{8E5D3E20-2DDB-49D6-9B19-914E6B0EDB8E}" type="presOf" srcId="{1C2CD01B-A142-4971-A1A1-34B1059D217D}" destId="{BC65EBC7-0A39-4186-9798-4A390519AAC7}" srcOrd="0" destOrd="0" presId="urn:microsoft.com/office/officeart/2005/8/layout/vList2"/>
    <dgm:cxn modelId="{55084B8E-6DE8-4D97-8F1E-F9508E3B5DCE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BBE860A6-FA9B-49F2-B461-DBAA336EB9C1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 custT="1"/>
      <dgm:spPr/>
      <dgm:t>
        <a:bodyPr/>
        <a:lstStyle/>
        <a:p>
          <a:pPr rtl="0"/>
          <a:r>
            <a:rPr lang="lv-LV" sz="2400" noProof="0" dirty="0"/>
            <a:t>Informācija par paredzētās darbības vietu un darbības ierosinātāju</a:t>
          </a:r>
          <a:endParaRPr lang="en-GB" sz="2400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X="367" custLinFactNeighborY="13809">
        <dgm:presLayoutVars>
          <dgm:chMax val="0"/>
          <dgm:bulletEnabled val="1"/>
        </dgm:presLayoutVars>
      </dgm:prSet>
      <dgm:spPr/>
    </dgm:pt>
  </dgm:ptLst>
  <dgm:cxnLst>
    <dgm:cxn modelId="{040A0321-F68D-4D53-AE19-37B01ABC1D83}" type="presOf" srcId="{B4AB426F-46F6-4D97-B2BC-1E138F25A404}" destId="{C81AA8A0-BA53-44C2-BD20-05BF503F518F}" srcOrd="0" destOrd="0" presId="urn:microsoft.com/office/officeart/2005/8/layout/vList2"/>
    <dgm:cxn modelId="{F4494C28-F013-4ACA-8AD3-DB7DD61D4F9B}" type="presOf" srcId="{1C2CD01B-A142-4971-A1A1-34B1059D217D}" destId="{BC65EBC7-0A39-4186-9798-4A390519AAC7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F243944F-53B7-41E3-AB25-3E87A6EF3624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/>
      <dgm:spPr/>
      <dgm:t>
        <a:bodyPr/>
        <a:lstStyle/>
        <a:p>
          <a:pPr rtl="0"/>
          <a:r>
            <a:rPr lang="lv-LV" noProof="0" dirty="0"/>
            <a:t>Plānotās darbības raksturojošie lielumi</a:t>
          </a:r>
          <a:endParaRPr lang="en-GB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27347">
        <dgm:presLayoutVars>
          <dgm:chMax val="0"/>
          <dgm:bulletEnabled val="1"/>
        </dgm:presLayoutVars>
      </dgm:prSet>
      <dgm:spPr/>
    </dgm:pt>
  </dgm:ptLst>
  <dgm:cxnLst>
    <dgm:cxn modelId="{07836B10-68B1-46D5-85E5-8FBE5A00675A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1D8F00E0-6454-4FE8-A2F5-A7DD682717DB}" type="presOf" srcId="{1C2CD01B-A142-4971-A1A1-34B1059D217D}" destId="{BC65EBC7-0A39-4186-9798-4A390519AAC7}" srcOrd="0" destOrd="0" presId="urn:microsoft.com/office/officeart/2005/8/layout/vList2"/>
    <dgm:cxn modelId="{C52C7FD1-F437-48C0-A8A7-FDB0E2BA5C19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/>
      <dgm:spPr/>
      <dgm:t>
        <a:bodyPr/>
        <a:lstStyle/>
        <a:p>
          <a:pPr rtl="0"/>
          <a:r>
            <a:rPr lang="lv-LV" noProof="0" dirty="0"/>
            <a:t>Plānotās darbības tehnoloģiskie risinājumi</a:t>
          </a:r>
          <a:endParaRPr lang="en-GB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27347">
        <dgm:presLayoutVars>
          <dgm:chMax val="0"/>
          <dgm:bulletEnabled val="1"/>
        </dgm:presLayoutVars>
      </dgm:prSet>
      <dgm:spPr/>
    </dgm:pt>
  </dgm:ptLst>
  <dgm:cxnLst>
    <dgm:cxn modelId="{65EC9F74-26B3-45F3-B8B3-3000F1C80C4A}" type="presOf" srcId="{1C2CD01B-A142-4971-A1A1-34B1059D217D}" destId="{BC65EBC7-0A39-4186-9798-4A390519AAC7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FF9B55EE-0EE8-4C8E-B844-0F3291F32E33}" type="presOf" srcId="{B4AB426F-46F6-4D97-B2BC-1E138F25A404}" destId="{C81AA8A0-BA53-44C2-BD20-05BF503F518F}" srcOrd="0" destOrd="0" presId="urn:microsoft.com/office/officeart/2005/8/layout/vList2"/>
    <dgm:cxn modelId="{83C745F7-2733-4004-966E-B351AE1C6B25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/>
      <dgm:spPr/>
      <dgm:t>
        <a:bodyPr/>
        <a:lstStyle/>
        <a:p>
          <a:pPr rtl="0"/>
          <a:r>
            <a:rPr lang="lv-LV" noProof="0" dirty="0"/>
            <a:t>Plānotās darbības tehnoloģiskie risinājumi</a:t>
          </a:r>
          <a:endParaRPr lang="en-GB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27347">
        <dgm:presLayoutVars>
          <dgm:chMax val="0"/>
          <dgm:bulletEnabled val="1"/>
        </dgm:presLayoutVars>
      </dgm:prSet>
      <dgm:spPr/>
    </dgm:pt>
  </dgm:ptLst>
  <dgm:cxnLst>
    <dgm:cxn modelId="{65EC9F74-26B3-45F3-B8B3-3000F1C80C4A}" type="presOf" srcId="{1C2CD01B-A142-4971-A1A1-34B1059D217D}" destId="{BC65EBC7-0A39-4186-9798-4A390519AAC7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FF9B55EE-0EE8-4C8E-B844-0F3291F32E33}" type="presOf" srcId="{B4AB426F-46F6-4D97-B2BC-1E138F25A404}" destId="{C81AA8A0-BA53-44C2-BD20-05BF503F518F}" srcOrd="0" destOrd="0" presId="urn:microsoft.com/office/officeart/2005/8/layout/vList2"/>
    <dgm:cxn modelId="{83C745F7-2733-4004-966E-B351AE1C6B25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/>
      <dgm:spPr/>
      <dgm:t>
        <a:bodyPr/>
        <a:lstStyle/>
        <a:p>
          <a:pPr rtl="0"/>
          <a:r>
            <a:rPr lang="lv-LV" noProof="0" dirty="0"/>
            <a:t>Plānotās darbības tehnoloģiskie risinājumi</a:t>
          </a:r>
          <a:endParaRPr lang="en-GB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27347">
        <dgm:presLayoutVars>
          <dgm:chMax val="0"/>
          <dgm:bulletEnabled val="1"/>
        </dgm:presLayoutVars>
      </dgm:prSet>
      <dgm:spPr/>
    </dgm:pt>
  </dgm:ptLst>
  <dgm:cxnLst>
    <dgm:cxn modelId="{65EC9F74-26B3-45F3-B8B3-3000F1C80C4A}" type="presOf" srcId="{1C2CD01B-A142-4971-A1A1-34B1059D217D}" destId="{BC65EBC7-0A39-4186-9798-4A390519AAC7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FF9B55EE-0EE8-4C8E-B844-0F3291F32E33}" type="presOf" srcId="{B4AB426F-46F6-4D97-B2BC-1E138F25A404}" destId="{C81AA8A0-BA53-44C2-BD20-05BF503F518F}" srcOrd="0" destOrd="0" presId="urn:microsoft.com/office/officeart/2005/8/layout/vList2"/>
    <dgm:cxn modelId="{83C745F7-2733-4004-966E-B351AE1C6B25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/>
      <dgm:spPr/>
      <dgm:t>
        <a:bodyPr/>
        <a:lstStyle/>
        <a:p>
          <a:pPr rtl="0"/>
          <a:r>
            <a:rPr lang="lv-LV" noProof="0" dirty="0"/>
            <a:t>Plānotās darbības tehnoloģiskie risinājumi</a:t>
          </a:r>
          <a:endParaRPr lang="en-GB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27347">
        <dgm:presLayoutVars>
          <dgm:chMax val="0"/>
          <dgm:bulletEnabled val="1"/>
        </dgm:presLayoutVars>
      </dgm:prSet>
      <dgm:spPr/>
    </dgm:pt>
  </dgm:ptLst>
  <dgm:cxnLst>
    <dgm:cxn modelId="{65EC9F74-26B3-45F3-B8B3-3000F1C80C4A}" type="presOf" srcId="{1C2CD01B-A142-4971-A1A1-34B1059D217D}" destId="{BC65EBC7-0A39-4186-9798-4A390519AAC7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FF9B55EE-0EE8-4C8E-B844-0F3291F32E33}" type="presOf" srcId="{B4AB426F-46F6-4D97-B2BC-1E138F25A404}" destId="{C81AA8A0-BA53-44C2-BD20-05BF503F518F}" srcOrd="0" destOrd="0" presId="urn:microsoft.com/office/officeart/2005/8/layout/vList2"/>
    <dgm:cxn modelId="{83C745F7-2733-4004-966E-B351AE1C6B25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2CD01B-A142-4971-A1A1-34B1059D21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4AB426F-46F6-4D97-B2BC-1E138F25A404}">
      <dgm:prSet custT="1"/>
      <dgm:spPr/>
      <dgm:t>
        <a:bodyPr/>
        <a:lstStyle/>
        <a:p>
          <a:pPr rtl="0"/>
          <a:r>
            <a:rPr lang="lv-LV" sz="2400" noProof="0" dirty="0"/>
            <a:t>Plānotai darbībai nepieciešamo inženierkomunikāciju iespējamie risinājumi </a:t>
          </a:r>
          <a:endParaRPr lang="en-GB" sz="2400" noProof="0" dirty="0"/>
        </a:p>
      </dgm:t>
    </dgm:pt>
    <dgm:pt modelId="{AA3F908D-BB6E-421E-9F31-F6580022D9F5}" type="parTrans" cxnId="{FD70D3D6-0C56-4B39-9DF8-9A7682A8615E}">
      <dgm:prSet/>
      <dgm:spPr/>
      <dgm:t>
        <a:bodyPr/>
        <a:lstStyle/>
        <a:p>
          <a:endParaRPr lang="lv-LV"/>
        </a:p>
      </dgm:t>
    </dgm:pt>
    <dgm:pt modelId="{C518199B-DF4A-41E3-8C1F-80E4E8F2D3BA}" type="sibTrans" cxnId="{FD70D3D6-0C56-4B39-9DF8-9A7682A8615E}">
      <dgm:prSet/>
      <dgm:spPr/>
      <dgm:t>
        <a:bodyPr/>
        <a:lstStyle/>
        <a:p>
          <a:endParaRPr lang="lv-LV"/>
        </a:p>
      </dgm:t>
    </dgm:pt>
    <dgm:pt modelId="{BC65EBC7-0A39-4186-9798-4A390519AAC7}" type="pres">
      <dgm:prSet presAssocID="{1C2CD01B-A142-4971-A1A1-34B1059D217D}" presName="linear" presStyleCnt="0">
        <dgm:presLayoutVars>
          <dgm:animLvl val="lvl"/>
          <dgm:resizeHandles val="exact"/>
        </dgm:presLayoutVars>
      </dgm:prSet>
      <dgm:spPr/>
    </dgm:pt>
    <dgm:pt modelId="{C81AA8A0-BA53-44C2-BD20-05BF503F518F}" type="pres">
      <dgm:prSet presAssocID="{B4AB426F-46F6-4D97-B2BC-1E138F25A404}" presName="parentText" presStyleLbl="node1" presStyleIdx="0" presStyleCnt="1" custLinFactNeighborY="27347">
        <dgm:presLayoutVars>
          <dgm:chMax val="0"/>
          <dgm:bulletEnabled val="1"/>
        </dgm:presLayoutVars>
      </dgm:prSet>
      <dgm:spPr/>
    </dgm:pt>
  </dgm:ptLst>
  <dgm:cxnLst>
    <dgm:cxn modelId="{2F5E4CA3-C3E9-4435-9C5E-0A5C09BDA475}" type="presOf" srcId="{1C2CD01B-A142-4971-A1A1-34B1059D217D}" destId="{BC65EBC7-0A39-4186-9798-4A390519AAC7}" srcOrd="0" destOrd="0" presId="urn:microsoft.com/office/officeart/2005/8/layout/vList2"/>
    <dgm:cxn modelId="{0B352ED4-2AD7-4A37-8133-DF5929C1E617}" type="presOf" srcId="{B4AB426F-46F6-4D97-B2BC-1E138F25A404}" destId="{C81AA8A0-BA53-44C2-BD20-05BF503F518F}" srcOrd="0" destOrd="0" presId="urn:microsoft.com/office/officeart/2005/8/layout/vList2"/>
    <dgm:cxn modelId="{FD70D3D6-0C56-4B39-9DF8-9A7682A8615E}" srcId="{1C2CD01B-A142-4971-A1A1-34B1059D217D}" destId="{B4AB426F-46F6-4D97-B2BC-1E138F25A404}" srcOrd="0" destOrd="0" parTransId="{AA3F908D-BB6E-421E-9F31-F6580022D9F5}" sibTransId="{C518199B-DF4A-41E3-8C1F-80E4E8F2D3BA}"/>
    <dgm:cxn modelId="{831EC645-1835-4BC5-A9A4-62380E5B3453}" type="presParOf" srcId="{BC65EBC7-0A39-4186-9798-4A390519AAC7}" destId="{C81AA8A0-BA53-44C2-BD20-05BF503F51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73778"/>
          <a:ext cx="7787641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noProof="0" dirty="0"/>
            <a:t>Informācija par ietekmes uz vidi novērtējuma procedūru</a:t>
          </a:r>
          <a:endParaRPr lang="en-GB" sz="2500" kern="1200" noProof="0" dirty="0"/>
        </a:p>
      </dsp:txBody>
      <dsp:txXfrm>
        <a:off x="29271" y="103049"/>
        <a:ext cx="7729099" cy="5410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18204"/>
          <a:ext cx="7787641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noProof="0" dirty="0"/>
            <a:t>Piekļūšanas iespējas plānotās darbības teritorijai</a:t>
          </a:r>
          <a:endParaRPr lang="en-GB" sz="2400" kern="1200" noProof="0" dirty="0"/>
        </a:p>
      </dsp:txBody>
      <dsp:txXfrm>
        <a:off x="31984" y="50188"/>
        <a:ext cx="7723673" cy="59123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18204"/>
          <a:ext cx="7787641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noProof="0" dirty="0"/>
            <a:t>Paredzētās darbības teritorija</a:t>
          </a:r>
          <a:endParaRPr lang="en-GB" sz="2400" kern="1200" noProof="0" dirty="0"/>
        </a:p>
      </dsp:txBody>
      <dsp:txXfrm>
        <a:off x="31984" y="50188"/>
        <a:ext cx="7723673" cy="5912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699"/>
          <a:ext cx="7787641" cy="672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noProof="0" dirty="0"/>
            <a:t>Ietekmes uz vidi novērtēšanas laikā vērtētas sekojošas ietekmes</a:t>
          </a:r>
          <a:endParaRPr lang="en-GB" sz="2400" kern="1200" noProof="0" dirty="0"/>
        </a:p>
      </dsp:txBody>
      <dsp:txXfrm>
        <a:off x="32839" y="33538"/>
        <a:ext cx="7721963" cy="6070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18204"/>
          <a:ext cx="7787641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noProof="0" dirty="0"/>
            <a:t>Gaisa piesārņojošo vielu emisija</a:t>
          </a:r>
          <a:endParaRPr lang="en-GB" sz="2400" kern="1200" noProof="0" dirty="0"/>
        </a:p>
      </dsp:txBody>
      <dsp:txXfrm>
        <a:off x="31984" y="50188"/>
        <a:ext cx="7723673" cy="5912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699"/>
          <a:ext cx="8543636" cy="672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0" kern="1200" noProof="0" dirty="0"/>
            <a:t>Gaisa piesārņojošo vielu emisija - </a:t>
          </a:r>
          <a:r>
            <a:rPr lang="lv-LV" sz="2400" b="0" kern="1200" dirty="0"/>
            <a:t>Cietās daļiņas PM</a:t>
          </a:r>
          <a:r>
            <a:rPr lang="lv-LV" sz="2400" b="0" kern="1200" baseline="-25000" dirty="0"/>
            <a:t>10</a:t>
          </a:r>
          <a:r>
            <a:rPr lang="lv-LV" sz="2400" b="0" kern="1200" dirty="0"/>
            <a:t> ar fonu (24 h)</a:t>
          </a:r>
          <a:endParaRPr lang="en-GB" sz="2400" b="0" kern="1200" noProof="0" dirty="0"/>
        </a:p>
      </dsp:txBody>
      <dsp:txXfrm>
        <a:off x="32839" y="33538"/>
        <a:ext cx="8477958" cy="6070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18204"/>
          <a:ext cx="8543636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0" kern="1200" noProof="0" dirty="0"/>
            <a:t>Gaisa piesārņojošo vielu emisija - </a:t>
          </a:r>
          <a:r>
            <a:rPr lang="lv-LV" sz="2400" b="0" kern="1200" dirty="0"/>
            <a:t>Cietās daļiņas PM</a:t>
          </a:r>
          <a:r>
            <a:rPr lang="lv-LV" sz="2400" b="0" kern="1200" baseline="-25000" dirty="0"/>
            <a:t>2,5</a:t>
          </a:r>
          <a:r>
            <a:rPr lang="lv-LV" sz="2400" b="0" kern="1200" dirty="0"/>
            <a:t> ar fonu (1 h)</a:t>
          </a:r>
          <a:endParaRPr lang="en-GB" sz="2400" b="0" kern="1200" noProof="0" dirty="0"/>
        </a:p>
      </dsp:txBody>
      <dsp:txXfrm>
        <a:off x="31984" y="50188"/>
        <a:ext cx="8479668" cy="59123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18204"/>
          <a:ext cx="828392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Piesārņojošo vielu koncentrācijas ārpus uzņēmuma teritorijas</a:t>
          </a:r>
          <a:endParaRPr lang="en-GB" sz="2400" kern="1200" noProof="0" dirty="0"/>
        </a:p>
      </dsp:txBody>
      <dsp:txXfrm>
        <a:off x="31984" y="50188"/>
        <a:ext cx="8219952" cy="59123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18204"/>
          <a:ext cx="7787641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noProof="0" dirty="0"/>
            <a:t>Smaku emisija</a:t>
          </a:r>
          <a:endParaRPr lang="en-GB" sz="2400" kern="1200" noProof="0" dirty="0"/>
        </a:p>
      </dsp:txBody>
      <dsp:txXfrm>
        <a:off x="31984" y="50188"/>
        <a:ext cx="7723673" cy="59123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18204"/>
          <a:ext cx="7787641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noProof="0" dirty="0"/>
            <a:t>Smaku emisija</a:t>
          </a:r>
          <a:endParaRPr lang="en-GB" sz="2400" kern="1200" noProof="0" dirty="0"/>
        </a:p>
      </dsp:txBody>
      <dsp:txXfrm>
        <a:off x="31984" y="50188"/>
        <a:ext cx="7723673" cy="5912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18204"/>
          <a:ext cx="7787641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noProof="0" dirty="0"/>
            <a:t>Troksnis</a:t>
          </a:r>
          <a:endParaRPr lang="en-GB" sz="2400" kern="1200" noProof="0" dirty="0"/>
        </a:p>
      </dsp:txBody>
      <dsp:txXfrm>
        <a:off x="31984" y="50188"/>
        <a:ext cx="7723673" cy="591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59489"/>
          <a:ext cx="7787641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500" kern="1200" noProof="0" dirty="0"/>
            <a:t>Informācija par ietekmes uz vidi novērtējuma procedūru</a:t>
          </a:r>
          <a:endParaRPr lang="en-GB" sz="2500" kern="1200" noProof="0" dirty="0"/>
        </a:p>
      </dsp:txBody>
      <dsp:txXfrm>
        <a:off x="29271" y="88760"/>
        <a:ext cx="7729099" cy="54108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18204"/>
          <a:ext cx="3305421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noProof="0" dirty="0"/>
            <a:t>Transporta loģistika</a:t>
          </a:r>
          <a:endParaRPr lang="en-GB" sz="2400" kern="1200" noProof="0" dirty="0"/>
        </a:p>
      </dsp:txBody>
      <dsp:txXfrm>
        <a:off x="31984" y="50188"/>
        <a:ext cx="3241453" cy="59123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699"/>
          <a:ext cx="7787641" cy="672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Augsnes, grunts, gruntsūdeņu un virszemes ūdeņu piesārņojuma iespējamība</a:t>
          </a:r>
          <a:endParaRPr lang="en-GB" sz="2400" kern="1200" noProof="0" dirty="0"/>
        </a:p>
      </dsp:txBody>
      <dsp:txXfrm>
        <a:off x="32839" y="33538"/>
        <a:ext cx="7721963" cy="60702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18204"/>
          <a:ext cx="7787641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noProof="0" dirty="0"/>
            <a:t>Dabas vērtības, ainava</a:t>
          </a:r>
          <a:endParaRPr lang="en-GB" sz="2400" kern="1200" noProof="0" dirty="0"/>
        </a:p>
      </dsp:txBody>
      <dsp:txXfrm>
        <a:off x="31984" y="50188"/>
        <a:ext cx="7723673" cy="59123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119051"/>
          <a:ext cx="2716946" cy="1323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Plānotās darbības teritorijai tuvumā esošās dabas vērtības</a:t>
          </a:r>
          <a:endParaRPr lang="en-GB" sz="2400" kern="1200" noProof="0" dirty="0"/>
        </a:p>
      </dsp:txBody>
      <dsp:txXfrm>
        <a:off x="64632" y="183683"/>
        <a:ext cx="2587682" cy="119471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18204"/>
          <a:ext cx="7787641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noProof="0" dirty="0"/>
            <a:t>Sociāli-ekonomiskā ietekme</a:t>
          </a:r>
          <a:endParaRPr lang="en-GB" sz="2400" kern="1200" noProof="0" dirty="0"/>
        </a:p>
      </dsp:txBody>
      <dsp:txXfrm>
        <a:off x="31984" y="50188"/>
        <a:ext cx="7723673" cy="59123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0"/>
          <a:ext cx="7787641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noProof="0" dirty="0"/>
            <a:t>Iedzīvotāju interaktīvās aptaujas rezultāti</a:t>
          </a:r>
          <a:endParaRPr lang="en-GB" sz="2400" kern="1200" noProof="0" dirty="0"/>
        </a:p>
      </dsp:txBody>
      <dsp:txXfrm>
        <a:off x="31984" y="31984"/>
        <a:ext cx="7723673" cy="59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699"/>
          <a:ext cx="7787641" cy="672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noProof="0" dirty="0"/>
            <a:t>Informācija par paredzētās darbības vietu un darbības ierosinātāju</a:t>
          </a:r>
          <a:endParaRPr lang="en-GB" sz="2400" kern="1200" noProof="0" dirty="0"/>
        </a:p>
      </dsp:txBody>
      <dsp:txXfrm>
        <a:off x="32839" y="33538"/>
        <a:ext cx="7721963" cy="607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1823"/>
          <a:ext cx="7787641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noProof="0" dirty="0"/>
            <a:t>Plānotās darbības raksturojošie lielumi</a:t>
          </a:r>
          <a:endParaRPr lang="en-GB" sz="2800" kern="1200" noProof="0" dirty="0"/>
        </a:p>
      </dsp:txBody>
      <dsp:txXfrm>
        <a:off x="32784" y="34607"/>
        <a:ext cx="7722073" cy="606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1823"/>
          <a:ext cx="7787641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noProof="0" dirty="0"/>
            <a:t>Plānotās darbības tehnoloģiskie risinājumi</a:t>
          </a:r>
          <a:endParaRPr lang="en-GB" sz="2800" kern="1200" noProof="0" dirty="0"/>
        </a:p>
      </dsp:txBody>
      <dsp:txXfrm>
        <a:off x="32784" y="34607"/>
        <a:ext cx="7722073" cy="6060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1823"/>
          <a:ext cx="7787641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noProof="0" dirty="0"/>
            <a:t>Plānotās darbības tehnoloģiskie risinājumi</a:t>
          </a:r>
          <a:endParaRPr lang="en-GB" sz="2800" kern="1200" noProof="0" dirty="0"/>
        </a:p>
      </dsp:txBody>
      <dsp:txXfrm>
        <a:off x="32784" y="34607"/>
        <a:ext cx="7722073" cy="6060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1823"/>
          <a:ext cx="7787641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noProof="0" dirty="0"/>
            <a:t>Plānotās darbības tehnoloģiskie risinājumi</a:t>
          </a:r>
          <a:endParaRPr lang="en-GB" sz="2800" kern="1200" noProof="0" dirty="0"/>
        </a:p>
      </dsp:txBody>
      <dsp:txXfrm>
        <a:off x="32784" y="34607"/>
        <a:ext cx="7722073" cy="6060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1823"/>
          <a:ext cx="7787641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noProof="0" dirty="0"/>
            <a:t>Plānotās darbības tehnoloģiskie risinājumi</a:t>
          </a:r>
          <a:endParaRPr lang="en-GB" sz="2800" kern="1200" noProof="0" dirty="0"/>
        </a:p>
      </dsp:txBody>
      <dsp:txXfrm>
        <a:off x="32784" y="34607"/>
        <a:ext cx="7722073" cy="6060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AA8A0-BA53-44C2-BD20-05BF503F518F}">
      <dsp:nvSpPr>
        <dsp:cNvPr id="0" name=""/>
        <dsp:cNvSpPr/>
      </dsp:nvSpPr>
      <dsp:spPr>
        <a:xfrm>
          <a:off x="0" y="699"/>
          <a:ext cx="7787641" cy="6727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noProof="0" dirty="0"/>
            <a:t>Plānotai darbībai nepieciešamo inženierkomunikāciju iespējamie risinājumi </a:t>
          </a:r>
          <a:endParaRPr lang="en-GB" sz="2400" kern="1200" noProof="0" dirty="0"/>
        </a:p>
      </dsp:txBody>
      <dsp:txXfrm>
        <a:off x="32839" y="33538"/>
        <a:ext cx="7721963" cy="607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83250FA-1337-45C1-8A91-66785D18D906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48EC387-12D1-49EA-9C0F-72F998FC54A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08848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7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322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080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72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5394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7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5192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8351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896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5984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214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5394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9734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3221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080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7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519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835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89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598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2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973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71F5FE-D29C-4FB4-9C39-ED32AF29F208}" type="datetimeFigureOut">
              <a:rPr lang="lv-LV" smtClean="0"/>
              <a:t>20.12.2018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E5A7346-834D-46EB-B6AF-5433C4166DD5}" type="slidenum">
              <a:rPr lang="lv-LV" smtClean="0"/>
              <a:t>‹#›</a:t>
            </a:fld>
            <a:endParaRPr lang="lv-LV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oleObject" Target="../embeddings/oleObject6.bin"/><Relationship Id="rId7" Type="http://schemas.openxmlformats.org/officeDocument/2006/relationships/diagramQuickStyle" Target="../diagrams/quickStyl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5.jpg"/><Relationship Id="rId4" Type="http://schemas.openxmlformats.org/officeDocument/2006/relationships/image" Target="../media/image1.emf"/><Relationship Id="rId9" Type="http://schemas.microsoft.com/office/2007/relationships/diagramDrawing" Target="../diagrams/drawing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oleObject" Target="../embeddings/oleObject6.bin"/><Relationship Id="rId7" Type="http://schemas.openxmlformats.org/officeDocument/2006/relationships/diagramQuickStyle" Target="../diagrams/quickStyl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diagramLayout" Target="../diagrams/layout11.xml"/><Relationship Id="rId11" Type="http://schemas.openxmlformats.org/officeDocument/2006/relationships/image" Target="../media/image7.jpeg"/><Relationship Id="rId5" Type="http://schemas.openxmlformats.org/officeDocument/2006/relationships/diagramData" Target="../diagrams/data11.xml"/><Relationship Id="rId10" Type="http://schemas.openxmlformats.org/officeDocument/2006/relationships/image" Target="../media/image6.JPG"/><Relationship Id="rId4" Type="http://schemas.openxmlformats.org/officeDocument/2006/relationships/image" Target="../media/image1.emf"/><Relationship Id="rId9" Type="http://schemas.microsoft.com/office/2007/relationships/diagramDrawing" Target="../diagrams/drawing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4.xml"/><Relationship Id="rId10" Type="http://schemas.openxmlformats.org/officeDocument/2006/relationships/oleObject" Target="../embeddings/oleObject8.bin"/><Relationship Id="rId4" Type="http://schemas.openxmlformats.org/officeDocument/2006/relationships/diagramLayout" Target="../diagrams/layout14.xml"/><Relationship Id="rId9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5.xml"/><Relationship Id="rId10" Type="http://schemas.openxmlformats.org/officeDocument/2006/relationships/oleObject" Target="../embeddings/oleObject9.bin"/><Relationship Id="rId4" Type="http://schemas.openxmlformats.org/officeDocument/2006/relationships/diagramLayout" Target="../diagrams/layout15.xml"/><Relationship Id="rId9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.emf"/><Relationship Id="rId3" Type="http://schemas.openxmlformats.org/officeDocument/2006/relationships/hyperlink" Target="http://www.aadso.lv/" TargetMode="External"/><Relationship Id="rId7" Type="http://schemas.openxmlformats.org/officeDocument/2006/relationships/diagramData" Target="../diagrams/data1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geoconsultants.lv/" TargetMode="External"/><Relationship Id="rId11" Type="http://schemas.microsoft.com/office/2007/relationships/diagramDrawing" Target="../diagrams/drawing1.xml"/><Relationship Id="rId5" Type="http://schemas.openxmlformats.org/officeDocument/2006/relationships/hyperlink" Target="http://www.vpvb.gov.lv/" TargetMode="External"/><Relationship Id="rId10" Type="http://schemas.openxmlformats.org/officeDocument/2006/relationships/diagramColors" Target="../diagrams/colors1.xml"/><Relationship Id="rId4" Type="http://schemas.openxmlformats.org/officeDocument/2006/relationships/hyperlink" Target="http://www.daugavpils.lv/" TargetMode="External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diagramColors" Target="../diagrams/colors18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8.xml"/><Relationship Id="rId10" Type="http://schemas.openxmlformats.org/officeDocument/2006/relationships/oleObject" Target="../embeddings/oleObject10.bin"/><Relationship Id="rId4" Type="http://schemas.openxmlformats.org/officeDocument/2006/relationships/diagramLayout" Target="../diagrams/layout18.xml"/><Relationship Id="rId9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20.xml"/><Relationship Id="rId9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Relationship Id="rId9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9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3.xml"/><Relationship Id="rId9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Relationship Id="rId9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Relationship Id="rId9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4.emf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5.emf"/><Relationship Id="rId4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6.emf"/><Relationship Id="rId4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7.emf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8.emf"/><Relationship Id="rId4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9.emf"/><Relationship Id="rId4" Type="http://schemas.openxmlformats.org/officeDocument/2006/relationships/image" Target="../media/image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hyperlink" Target="http://www.geoconsultants.lv/" TargetMode="External"/><Relationship Id="rId5" Type="http://schemas.openxmlformats.org/officeDocument/2006/relationships/hyperlink" Target="mailto:gc@geoconsultants.lv" TargetMode="Externa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3180309"/>
            <a:ext cx="7543800" cy="1625357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000" b="1" dirty="0">
                <a:solidFill>
                  <a:schemeClr val="tx1"/>
                </a:solidFill>
                <a:latin typeface="+mn-lt"/>
              </a:rPr>
              <a:t>Cietā reģenerētā kurināmā reģenerācijas iekārtu izveide</a:t>
            </a:r>
            <a:br>
              <a:rPr lang="lv-LV" sz="4000" b="1" dirty="0">
                <a:solidFill>
                  <a:schemeClr val="tx1"/>
                </a:solidFill>
                <a:latin typeface="+mn-lt"/>
              </a:rPr>
            </a:br>
            <a:r>
              <a:rPr lang="lv-LV" sz="4000" b="1" dirty="0">
                <a:solidFill>
                  <a:schemeClr val="tx1"/>
                </a:solidFill>
                <a:latin typeface="+mn-lt"/>
              </a:rPr>
              <a:t>Daugavpilī, Mendeļejeva ielā 13A</a:t>
            </a:r>
            <a:br>
              <a:rPr lang="lv-LV" sz="4000" b="1" dirty="0">
                <a:latin typeface="+mn-lt"/>
              </a:rPr>
            </a:br>
            <a:br>
              <a:rPr lang="lv-LV" sz="4000" b="1" dirty="0">
                <a:latin typeface="+mn-lt"/>
              </a:rPr>
            </a:br>
            <a:r>
              <a:rPr lang="lv-LV" sz="4000" b="1" dirty="0">
                <a:latin typeface="+mn-lt"/>
              </a:rPr>
              <a:t>Ietekmes uz vidi novērtējuma </a:t>
            </a:r>
            <a:br>
              <a:rPr lang="lv-LV" sz="4000" b="1" dirty="0">
                <a:latin typeface="+mn-lt"/>
              </a:rPr>
            </a:br>
            <a:r>
              <a:rPr lang="lv-LV" sz="4000" b="1" dirty="0">
                <a:latin typeface="+mn-lt"/>
              </a:rPr>
              <a:t>Ziņojuma sabiedriskā apspriešana </a:t>
            </a:r>
            <a:br>
              <a:rPr lang="lv-LV" sz="4000" b="1" dirty="0">
                <a:latin typeface="+mn-lt"/>
              </a:rPr>
            </a:br>
            <a:endParaRPr lang="en-US" sz="4000" b="1" dirty="0">
              <a:latin typeface="+mn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60395" y="5430192"/>
            <a:ext cx="7543800" cy="127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z="1800" b="1" spc="0" dirty="0">
                <a:solidFill>
                  <a:schemeClr val="tx1"/>
                </a:solidFill>
                <a:latin typeface="+mn-lt"/>
              </a:rPr>
              <a:t>Daugavpils</a:t>
            </a:r>
            <a:endParaRPr lang="en-US" sz="1800" b="1" spc="0" dirty="0">
              <a:solidFill>
                <a:schemeClr val="tx1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0" dirty="0">
                <a:solidFill>
                  <a:schemeClr val="tx1"/>
                </a:solidFill>
                <a:latin typeface="+mn-lt"/>
              </a:rPr>
              <a:t>201</a:t>
            </a:r>
            <a:r>
              <a:rPr lang="lv-LV" sz="1800" b="1" spc="0" dirty="0">
                <a:solidFill>
                  <a:schemeClr val="tx1"/>
                </a:solidFill>
                <a:latin typeface="+mn-lt"/>
              </a:rPr>
              <a:t>8</a:t>
            </a:r>
            <a:r>
              <a:rPr lang="en-US" sz="1800" b="1" spc="0" dirty="0">
                <a:solidFill>
                  <a:schemeClr val="tx1"/>
                </a:solidFill>
                <a:latin typeface="+mn-lt"/>
              </a:rPr>
              <a:t>.</a:t>
            </a:r>
            <a:r>
              <a:rPr lang="en-US" sz="1800" b="1" spc="0" dirty="0" err="1">
                <a:solidFill>
                  <a:schemeClr val="tx1"/>
                </a:solidFill>
                <a:latin typeface="+mn-lt"/>
              </a:rPr>
              <a:t>gada</a:t>
            </a:r>
            <a:r>
              <a:rPr lang="en-US" sz="1800" b="1" spc="0" dirty="0">
                <a:solidFill>
                  <a:schemeClr val="tx1"/>
                </a:solidFill>
                <a:latin typeface="+mn-lt"/>
              </a:rPr>
              <a:t> </a:t>
            </a:r>
            <a:r>
              <a:rPr lang="lv-LV" sz="1800" b="1" spc="0" dirty="0">
                <a:solidFill>
                  <a:schemeClr val="tx1"/>
                </a:solidFill>
                <a:latin typeface="+mn-lt"/>
              </a:rPr>
              <a:t>18. decembris</a:t>
            </a:r>
            <a:endParaRPr lang="en-US" sz="1800" b="1" cap="none" spc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140105"/>
              </p:ext>
            </p:extLst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" name="Unknown" r:id="rId3" imgW="1020468" imgH="695134" progId="CorelDRAW.Graphic.11">
                  <p:embed/>
                </p:oleObj>
              </mc:Choice>
              <mc:Fallback>
                <p:oleObj name="Unknown" r:id="rId3" imgW="1020468" imgH="695134" progId="CorelDRAW.Graphic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54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4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8804AE-0A5C-4D87-A6F9-0E8C182C7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solidFill>
                  <a:schemeClr val="tx1"/>
                </a:solidFill>
              </a:rPr>
              <a:t>Pelnu savākšanas mezgls</a:t>
            </a:r>
          </a:p>
          <a:p>
            <a:pPr marL="442913" indent="-352425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Kurināmā sadedzināšanas procesā veidojas pelni un izdedži:</a:t>
            </a:r>
          </a:p>
          <a:p>
            <a:pPr marL="715963" lvl="1" indent="-261938" algn="just">
              <a:buFont typeface="Courier New" panose="02070309020205020404" pitchFamily="49" charset="0"/>
              <a:buChar char="o"/>
            </a:pPr>
            <a:r>
              <a:rPr lang="lv-LV" dirty="0">
                <a:solidFill>
                  <a:schemeClr val="tx1"/>
                </a:solidFill>
              </a:rPr>
              <a:t>uz degšanas ārdiem izdedži (tiek savākti ar slapjā konveijera palīdzību. Uzkrāti savākšanas konteinerā);</a:t>
            </a:r>
          </a:p>
          <a:p>
            <a:pPr marL="715963" lvl="1" indent="-261938" algn="just">
              <a:buFont typeface="Courier New" panose="02070309020205020404" pitchFamily="49" charset="0"/>
              <a:buChar char="o"/>
            </a:pPr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lv-LV" dirty="0" err="1">
                <a:solidFill>
                  <a:schemeClr val="tx1"/>
                </a:solidFill>
              </a:rPr>
              <a:t>boilerī</a:t>
            </a:r>
            <a:r>
              <a:rPr lang="lv-LV" dirty="0">
                <a:solidFill>
                  <a:schemeClr val="tx1"/>
                </a:solidFill>
              </a:rPr>
              <a:t>. Vieglie pelni birst savācējos, kas uzstādīti zem </a:t>
            </a:r>
            <a:r>
              <a:rPr lang="lv-LV" dirty="0" err="1">
                <a:solidFill>
                  <a:schemeClr val="tx1"/>
                </a:solidFill>
              </a:rPr>
              <a:t>siltummaiņiem</a:t>
            </a:r>
            <a:r>
              <a:rPr lang="lv-LV" dirty="0">
                <a:solidFill>
                  <a:schemeClr val="tx1"/>
                </a:solidFill>
              </a:rPr>
              <a:t>. Tiek savākti konteinerā;</a:t>
            </a:r>
          </a:p>
          <a:p>
            <a:pPr marL="715963" lvl="1" indent="-261938" algn="just">
              <a:buFont typeface="Courier New" panose="02070309020205020404" pitchFamily="49" charset="0"/>
              <a:buChar char="o"/>
            </a:pPr>
            <a:r>
              <a:rPr lang="lv-LV" dirty="0">
                <a:solidFill>
                  <a:schemeClr val="tx1"/>
                </a:solidFill>
              </a:rPr>
              <a:t> maisa filtri. Filtru mezgls aprīkots ar sistēmu, kas ir līdzīga vieglo pelnu savākšanas sistēmai.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Pēc maisa filtru mezgla, dūmgāzes tiek izvadītas atmosfērā. Dūmenī paredzēts tiešsaistes </a:t>
            </a:r>
            <a:r>
              <a:rPr lang="lv-LV" dirty="0" err="1">
                <a:solidFill>
                  <a:schemeClr val="tx1"/>
                </a:solidFill>
              </a:rPr>
              <a:t>dūmgāzu</a:t>
            </a:r>
            <a:r>
              <a:rPr lang="lv-LV" dirty="0">
                <a:solidFill>
                  <a:schemeClr val="tx1"/>
                </a:solidFill>
              </a:rPr>
              <a:t> analizators</a:t>
            </a:r>
          </a:p>
        </p:txBody>
      </p:sp>
    </p:spTree>
    <p:extLst>
      <p:ext uri="{BB962C8B-B14F-4D97-AF65-F5344CB8AC3E}">
        <p14:creationId xmlns:p14="http://schemas.microsoft.com/office/powerpoint/2010/main" val="314830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42" y="1857375"/>
            <a:ext cx="7853692" cy="4287048"/>
          </a:xfrm>
        </p:spPr>
        <p:txBody>
          <a:bodyPr>
            <a:noAutofit/>
          </a:bodyPr>
          <a:lstStyle/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Siltumnesēja – ūdens uzsildīšana – 145 m</a:t>
            </a:r>
            <a:r>
              <a:rPr lang="lv-LV" baseline="30000" dirty="0">
                <a:solidFill>
                  <a:schemeClr val="tx1"/>
                </a:solidFill>
              </a:rPr>
              <a:t>3</a:t>
            </a:r>
            <a:r>
              <a:rPr lang="lv-LV" dirty="0">
                <a:solidFill>
                  <a:schemeClr val="tx1"/>
                </a:solidFill>
              </a:rPr>
              <a:t>/h (ūdens no PAS «Daugavpils siltumtīkli»)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Ūdensapgāde – </a:t>
            </a:r>
            <a:r>
              <a:rPr lang="lv-LV" dirty="0" err="1">
                <a:solidFill>
                  <a:schemeClr val="tx1"/>
                </a:solidFill>
              </a:rPr>
              <a:t>pieslēgums</a:t>
            </a:r>
            <a:r>
              <a:rPr lang="lv-LV" dirty="0">
                <a:solidFill>
                  <a:schemeClr val="tx1"/>
                </a:solidFill>
              </a:rPr>
              <a:t> Daugavpils pilsētas centralizētajam ūdensvadam (SIA «Daugavpils ūdens»). Ražošanas un sadzīves vajadzībām plānotais ūdens apjoms ap 865 m</a:t>
            </a:r>
            <a:r>
              <a:rPr lang="lv-LV" baseline="30000" dirty="0">
                <a:solidFill>
                  <a:schemeClr val="tx1"/>
                </a:solidFill>
              </a:rPr>
              <a:t>3</a:t>
            </a:r>
            <a:r>
              <a:rPr lang="lv-LV" dirty="0">
                <a:solidFill>
                  <a:schemeClr val="tx1"/>
                </a:solidFill>
              </a:rPr>
              <a:t>/gadā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Sadzīves notekūdeņu novadīšana uz PAS «Daugavpils siltumtīkli» kanalizācijas tīkliem. Sadzīves notekūdeņu apjoms līdz 365 m</a:t>
            </a:r>
            <a:r>
              <a:rPr lang="lv-LV" baseline="30000" dirty="0">
                <a:solidFill>
                  <a:schemeClr val="tx1"/>
                </a:solidFill>
              </a:rPr>
              <a:t>3</a:t>
            </a:r>
            <a:r>
              <a:rPr lang="lv-LV" dirty="0">
                <a:solidFill>
                  <a:schemeClr val="tx1"/>
                </a:solidFill>
              </a:rPr>
              <a:t>/gadā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Ražošanas notekūdeņi tehnoloģiskajā procesā neveidosies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Lietus ūdeņu savākšana no jumtiem un asfaltētās teritorijas. Attīrīšana lokālajās attīrīšanas iekārtās. Novadīšana uz Daugavpils pilsētas lietus kanalizācijas tīklu Mendeļejeva ielā 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Citi inženierkomunikāciju tīkli (elektroapgāde, sakaru līnijas pieejamas blakus piegulošajās teritorijās - PAS «Daugavpils siltumtīkli» teritorijā)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19429021"/>
              </p:ext>
            </p:extLst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41068"/>
              </p:ext>
            </p:extLst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1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538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F675573-5070-402B-8AD1-24C0A0DF6A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204021"/>
              </p:ext>
            </p:extLst>
          </p:nvPr>
        </p:nvGraphicFramePr>
        <p:xfrm>
          <a:off x="669051" y="338672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7" name="Unknown" r:id="rId3" imgW="1020468" imgH="695134" progId="CorelDRAW.Graphic.11">
                  <p:embed/>
                </p:oleObj>
              </mc:Choice>
              <mc:Fallback>
                <p:oleObj name="Unknown" r:id="rId3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9051" y="338672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4142B4B-8C40-49D3-8257-C26FA46B70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063491"/>
              </p:ext>
            </p:extLst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2A4645-5277-4186-BAFA-22D6953E8304}"/>
              </a:ext>
            </a:extLst>
          </p:cNvPr>
          <p:cNvSpPr txBox="1">
            <a:spLocks/>
          </p:cNvSpPr>
          <p:nvPr/>
        </p:nvSpPr>
        <p:spPr>
          <a:xfrm>
            <a:off x="5612828" y="2310796"/>
            <a:ext cx="2862121" cy="26957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271463">
              <a:buFont typeface="Wingdings" pitchFamily="2" charset="2"/>
              <a:buChar char="v"/>
            </a:pPr>
            <a:r>
              <a:rPr lang="lv-LV" sz="1800" dirty="0">
                <a:solidFill>
                  <a:schemeClr val="tx1"/>
                </a:solidFill>
              </a:rPr>
              <a:t>Kustība Daugavpils pilsētā pa smagā autotransporta kustībai paredzētām ielām </a:t>
            </a:r>
          </a:p>
          <a:p>
            <a:pPr marL="361950" indent="-271463">
              <a:buFont typeface="Wingdings" pitchFamily="2" charset="2"/>
              <a:buChar char="v"/>
            </a:pPr>
            <a:r>
              <a:rPr lang="lv-LV" sz="1800" dirty="0">
                <a:solidFill>
                  <a:schemeClr val="tx1"/>
                </a:solidFill>
              </a:rPr>
              <a:t>Pagrieziens no Višķu ielas uz Mendeļejeva ielu</a:t>
            </a:r>
          </a:p>
          <a:p>
            <a:pPr marL="361950" indent="-271463">
              <a:buFont typeface="Wingdings" pitchFamily="2" charset="2"/>
              <a:buChar char="v"/>
            </a:pPr>
            <a:r>
              <a:rPr lang="lv-LV" sz="1800" dirty="0">
                <a:solidFill>
                  <a:schemeClr val="tx1"/>
                </a:solidFill>
              </a:rPr>
              <a:t>Iebraukšana caur vārtiem tieši plānotā objekta teritorijā</a:t>
            </a:r>
          </a:p>
          <a:p>
            <a:pPr>
              <a:buFont typeface="Wingdings" pitchFamily="2" charset="2"/>
              <a:buChar char="v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B09BECE-5D60-4012-998B-D9F0C8B1E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2012861"/>
            <a:ext cx="4773412" cy="3183828"/>
          </a:xfrm>
        </p:spPr>
      </p:pic>
    </p:spTree>
    <p:extLst>
      <p:ext uri="{BB962C8B-B14F-4D97-AF65-F5344CB8AC3E}">
        <p14:creationId xmlns:p14="http://schemas.microsoft.com/office/powerpoint/2010/main" val="59059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F675573-5070-402B-8AD1-24C0A0DF6A5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69051" y="338672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9" name="Unknown" r:id="rId3" imgW="1020468" imgH="695134" progId="CorelDRAW.Graphic.11">
                  <p:embed/>
                </p:oleObj>
              </mc:Choice>
              <mc:Fallback>
                <p:oleObj name="Unknown" r:id="rId3" imgW="1020468" imgH="695134" progId="CorelDRAW.Graphic.1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F675573-5070-402B-8AD1-24C0A0DF6A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9051" y="338672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4142B4B-8C40-49D3-8257-C26FA46B70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89520"/>
              </p:ext>
            </p:extLst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2C8BBBF-E0B0-4B79-A410-C7B4C9F14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7" y="1788188"/>
            <a:ext cx="5993460" cy="3008436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9092F5-73B5-472D-A06E-69641469CF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43" y="4189748"/>
            <a:ext cx="3722167" cy="24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7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553" y="2000815"/>
            <a:ext cx="6147303" cy="3600399"/>
          </a:xfrm>
        </p:spPr>
        <p:txBody>
          <a:bodyPr>
            <a:noAutofit/>
          </a:bodyPr>
          <a:lstStyle/>
          <a:p>
            <a:pPr marL="361950" indent="-271463">
              <a:buFont typeface="Wingdings" pitchFamily="2" charset="2"/>
              <a:buChar char="v"/>
              <a:tabLst>
                <a:tab pos="361950" algn="l"/>
              </a:tabLst>
            </a:pPr>
            <a:r>
              <a:rPr lang="lv-LV" b="1" dirty="0">
                <a:solidFill>
                  <a:schemeClr val="tx1"/>
                </a:solidFill>
              </a:rPr>
              <a:t>Gaisa piesārņojums </a:t>
            </a:r>
          </a:p>
          <a:p>
            <a:pPr marL="361950" indent="-271463">
              <a:buFont typeface="Wingdings" pitchFamily="2" charset="2"/>
              <a:buChar char="v"/>
              <a:tabLst>
                <a:tab pos="361950" algn="l"/>
              </a:tabLst>
            </a:pPr>
            <a:r>
              <a:rPr lang="lv-LV" b="1" dirty="0">
                <a:solidFill>
                  <a:schemeClr val="tx1"/>
                </a:solidFill>
              </a:rPr>
              <a:t>Smaku emisijas</a:t>
            </a:r>
          </a:p>
          <a:p>
            <a:pPr marL="361950" indent="-271463">
              <a:buFont typeface="Wingdings" pitchFamily="2" charset="2"/>
              <a:buChar char="v"/>
              <a:tabLst>
                <a:tab pos="361950" algn="l"/>
              </a:tabLst>
            </a:pPr>
            <a:r>
              <a:rPr lang="lv-LV" b="1" dirty="0">
                <a:solidFill>
                  <a:schemeClr val="tx1"/>
                </a:solidFill>
              </a:rPr>
              <a:t>Transporta loģistika</a:t>
            </a:r>
          </a:p>
          <a:p>
            <a:pPr marL="361950" indent="-271463">
              <a:buFont typeface="Wingdings" pitchFamily="2" charset="2"/>
              <a:buChar char="v"/>
              <a:tabLst>
                <a:tab pos="361950" algn="l"/>
              </a:tabLst>
            </a:pPr>
            <a:r>
              <a:rPr lang="lv-LV" b="1" dirty="0">
                <a:solidFill>
                  <a:schemeClr val="tx1"/>
                </a:solidFill>
              </a:rPr>
              <a:t>Trokšņa izplatība</a:t>
            </a:r>
          </a:p>
          <a:p>
            <a:pPr marL="361950" indent="-271463">
              <a:buFont typeface="Wingdings" pitchFamily="2" charset="2"/>
              <a:buChar char="v"/>
              <a:tabLst>
                <a:tab pos="361950" algn="l"/>
              </a:tabLst>
            </a:pPr>
            <a:r>
              <a:rPr lang="lv-LV" b="1" dirty="0">
                <a:solidFill>
                  <a:schemeClr val="tx1"/>
                </a:solidFill>
              </a:rPr>
              <a:t>Grunts un gruntsūdens kvalitātes stāvoklis </a:t>
            </a:r>
          </a:p>
          <a:p>
            <a:pPr marL="361950" indent="-271463">
              <a:buFont typeface="Wingdings" pitchFamily="2" charset="2"/>
              <a:buChar char="v"/>
              <a:tabLst>
                <a:tab pos="361950" algn="l"/>
              </a:tabLst>
            </a:pPr>
            <a:r>
              <a:rPr lang="lv-LV" b="1" dirty="0">
                <a:solidFill>
                  <a:schemeClr val="tx1"/>
                </a:solidFill>
              </a:rPr>
              <a:t>Bioloģiskās daudzveidības izmaiņas, ietekme uz ainavu</a:t>
            </a:r>
          </a:p>
          <a:p>
            <a:pPr marL="361950" indent="-271463">
              <a:buFont typeface="Wingdings" pitchFamily="2" charset="2"/>
              <a:buChar char="v"/>
              <a:tabLst>
                <a:tab pos="361950" algn="l"/>
              </a:tabLst>
            </a:pPr>
            <a:r>
              <a:rPr lang="lv-LV" b="1" dirty="0">
                <a:solidFill>
                  <a:schemeClr val="tx1"/>
                </a:solidFill>
              </a:rPr>
              <a:t>Sociāli-ekonomiskā ietekme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7945161"/>
              </p:ext>
            </p:extLst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141068"/>
              </p:ext>
            </p:extLst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8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538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3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346B5-E6CC-4AC5-B559-63713B2F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Gaisu piesārņojošo vielu emisija no dūmeņa (izmešu avots A1)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Gaisu piesārņojošās vielas, sadedzinot no atkritumiem iegūtu kurināmo – </a:t>
            </a:r>
            <a:r>
              <a:rPr lang="lv-LV" i="1" dirty="0">
                <a:solidFill>
                  <a:schemeClr val="tx1"/>
                </a:solidFill>
              </a:rPr>
              <a:t>oglekļa oksīds, oglekļa dioksīds, sēra dioksīds, slāpekļa dioksīds, cietās daļiņas, smagie metāli, hlorūdeņradis, dioksīni un </a:t>
            </a:r>
            <a:r>
              <a:rPr lang="lv-LV" i="1" dirty="0" err="1">
                <a:solidFill>
                  <a:schemeClr val="tx1"/>
                </a:solidFill>
              </a:rPr>
              <a:t>furāni</a:t>
            </a:r>
            <a:r>
              <a:rPr lang="lv-LV" i="1" dirty="0">
                <a:solidFill>
                  <a:schemeClr val="tx1"/>
                </a:solidFill>
              </a:rPr>
              <a:t>, gaistošās organiskās vielas 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Aprēķinos ņemts vērā:</a:t>
            </a:r>
          </a:p>
          <a:p>
            <a:pPr marL="625475" indent="-263525" algn="just">
              <a:buFont typeface="Courier New" panose="02070309020205020404" pitchFamily="49" charset="0"/>
              <a:buChar char="o"/>
            </a:pPr>
            <a:r>
              <a:rPr lang="lv-LV" sz="1700" dirty="0">
                <a:solidFill>
                  <a:schemeClr val="tx1"/>
                </a:solidFill>
              </a:rPr>
              <a:t>gaisu piesārņojošo vielu esošais fons</a:t>
            </a:r>
          </a:p>
          <a:p>
            <a:pPr marL="625475" indent="-263525" algn="just">
              <a:buFont typeface="Courier New" panose="02070309020205020404" pitchFamily="49" charset="0"/>
              <a:buChar char="o"/>
            </a:pPr>
            <a:r>
              <a:rPr lang="lv-LV" sz="1700" dirty="0">
                <a:solidFill>
                  <a:schemeClr val="tx1"/>
                </a:solidFill>
              </a:rPr>
              <a:t>meteoroloģiskie raksturlielumi</a:t>
            </a:r>
          </a:p>
          <a:p>
            <a:pPr marL="625475" indent="-263525" algn="just">
              <a:buFont typeface="Courier New" panose="02070309020205020404" pitchFamily="49" charset="0"/>
              <a:buChar char="o"/>
            </a:pPr>
            <a:r>
              <a:rPr lang="lv-LV" sz="1700" dirty="0">
                <a:solidFill>
                  <a:schemeClr val="tx1"/>
                </a:solidFill>
              </a:rPr>
              <a:t>kurināmā raksturojums, apjoms</a:t>
            </a:r>
          </a:p>
          <a:p>
            <a:pPr marL="625475" indent="-263525" algn="just">
              <a:buFont typeface="Courier New" panose="02070309020205020404" pitchFamily="49" charset="0"/>
              <a:buChar char="o"/>
            </a:pPr>
            <a:r>
              <a:rPr lang="lv-LV" sz="1700" dirty="0">
                <a:solidFill>
                  <a:schemeClr val="tx1"/>
                </a:solidFill>
              </a:rPr>
              <a:t>plānotās darbības sadedzināšanas tehnoloģija</a:t>
            </a:r>
          </a:p>
          <a:p>
            <a:pPr marL="625475" indent="-263525" algn="just">
              <a:buFont typeface="Courier New" panose="02070309020205020404" pitchFamily="49" charset="0"/>
              <a:buChar char="o"/>
            </a:pPr>
            <a:r>
              <a:rPr lang="lv-LV" sz="1700" dirty="0">
                <a:solidFill>
                  <a:schemeClr val="tx1"/>
                </a:solidFill>
              </a:rPr>
              <a:t>emisijas faktori, kas piemēroti NAIK sadedzināšanai </a:t>
            </a:r>
          </a:p>
          <a:p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61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0587285"/>
              </p:ext>
            </p:extLst>
          </p:nvPr>
        </p:nvGraphicFramePr>
        <p:xfrm>
          <a:off x="221674" y="924661"/>
          <a:ext cx="8543636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1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7336E285-B3D0-47B2-9985-9987BC4B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2097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v-LV" altLang="lv-LV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633C9ED9-85DD-45F7-BDF4-F794D0500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009" y="1937441"/>
            <a:ext cx="124295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98871B-5551-41ED-B24F-45FAA14EB9AC}"/>
              </a:ext>
            </a:extLst>
          </p:cNvPr>
          <p:cNvSpPr/>
          <p:nvPr/>
        </p:nvSpPr>
        <p:spPr>
          <a:xfrm>
            <a:off x="5952653" y="2316447"/>
            <a:ext cx="23683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810260" algn="l"/>
              </a:tabLst>
            </a:pPr>
            <a:r>
              <a:rPr lang="lv-LV" sz="16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 zilu krāsu </a:t>
            </a:r>
            <a:r>
              <a:rPr lang="lv-LV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 rūpnieciskās apbūves teritorija, kas ir slēgta zona (iedzīvotājiem nav pieejama un tajā netiek vērtēta atbilstība gaisa kvalitātes normatīviem) </a:t>
            </a:r>
          </a:p>
          <a:p>
            <a:pPr algn="ctr">
              <a:spcAft>
                <a:spcPts val="0"/>
              </a:spcAft>
              <a:tabLst>
                <a:tab pos="810260" algn="l"/>
              </a:tabLst>
            </a:pPr>
            <a:endParaRPr lang="lv-LV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810260" algn="l"/>
              </a:tabLst>
            </a:pPr>
            <a:r>
              <a:rPr lang="lv-LV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Ar melnu krāsu</a:t>
            </a:r>
            <a:r>
              <a:rPr lang="lv-LV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>
              <a:spcAft>
                <a:spcPts val="0"/>
              </a:spcAft>
              <a:tabLst>
                <a:tab pos="810260" algn="l"/>
              </a:tabLst>
            </a:pPr>
            <a:r>
              <a:rPr lang="lv-LV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plānotā objekta izvietojums </a:t>
            </a:r>
            <a:endParaRPr lang="lv-LV" sz="1600" spc="-5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600" dirty="0">
              <a:ea typeface="Times New Roman" panose="02020603050405020304" pitchFamily="18" charset="0"/>
            </a:endParaRPr>
          </a:p>
          <a:p>
            <a:pPr algn="ctr"/>
            <a:r>
              <a:rPr lang="lv-LV" sz="1600" dirty="0">
                <a:ea typeface="Times New Roman" panose="02020603050405020304" pitchFamily="18" charset="0"/>
              </a:rPr>
              <a:t>Mērvienība - </a:t>
            </a:r>
            <a:r>
              <a:rPr lang="lv-LV" sz="1600" dirty="0" err="1"/>
              <a:t>μg</a:t>
            </a:r>
            <a:r>
              <a:rPr lang="lv-LV" sz="1600" dirty="0">
                <a:ea typeface="Times New Roman" panose="02020603050405020304" pitchFamily="18" charset="0"/>
              </a:rPr>
              <a:t>/m</a:t>
            </a:r>
            <a:r>
              <a:rPr lang="lv-LV" sz="1600" baseline="30000" dirty="0">
                <a:ea typeface="Times New Roman" panose="02020603050405020304" pitchFamily="18" charset="0"/>
              </a:rPr>
              <a:t>3</a:t>
            </a:r>
            <a:endParaRPr lang="lv-LV" sz="1600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F32933A-1611-4E07-8AA7-10EA59E2EE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386736"/>
              </p:ext>
            </p:extLst>
          </p:nvPr>
        </p:nvGraphicFramePr>
        <p:xfrm>
          <a:off x="346499" y="1732402"/>
          <a:ext cx="5309145" cy="446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2" name="Bitmap Image" r:id="rId10" imgW="6800000" imgH="5733333" progId="Paint.Picture">
                  <p:embed/>
                </p:oleObj>
              </mc:Choice>
              <mc:Fallback>
                <p:oleObj name="Bitmap Image" r:id="rId10" imgW="6800000" imgH="5733333" progId="Paint.Picture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99" y="1732402"/>
                        <a:ext cx="5309145" cy="44612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556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56667529"/>
              </p:ext>
            </p:extLst>
          </p:nvPr>
        </p:nvGraphicFramePr>
        <p:xfrm>
          <a:off x="221674" y="924661"/>
          <a:ext cx="8543636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5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7336E285-B3D0-47B2-9985-9987BC4B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2097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v-LV" altLang="lv-LV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633C9ED9-85DD-45F7-BDF4-F794D0500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009" y="1937441"/>
            <a:ext cx="124295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98871B-5551-41ED-B24F-45FAA14EB9AC}"/>
              </a:ext>
            </a:extLst>
          </p:cNvPr>
          <p:cNvSpPr/>
          <p:nvPr/>
        </p:nvSpPr>
        <p:spPr>
          <a:xfrm>
            <a:off x="5952653" y="2316447"/>
            <a:ext cx="23683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810260" algn="l"/>
              </a:tabLst>
            </a:pPr>
            <a:r>
              <a:rPr lang="lv-LV" sz="16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 zilu krāsu </a:t>
            </a:r>
            <a:r>
              <a:rPr lang="lv-LV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 rūpnieciskās apbūves teritorija, kas ir slēgta zona (iedzīvotājiem nav pieejama un tajā netiek vērtēta atbilstība gaisa kvalitātes normatīviem) </a:t>
            </a:r>
          </a:p>
          <a:p>
            <a:pPr algn="ctr">
              <a:spcAft>
                <a:spcPts val="0"/>
              </a:spcAft>
              <a:tabLst>
                <a:tab pos="810260" algn="l"/>
              </a:tabLst>
            </a:pPr>
            <a:endParaRPr lang="lv-LV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810260" algn="l"/>
              </a:tabLst>
            </a:pPr>
            <a:r>
              <a:rPr lang="lv-LV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Ar melnu krāsu</a:t>
            </a:r>
            <a:r>
              <a:rPr lang="lv-LV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>
              <a:spcAft>
                <a:spcPts val="0"/>
              </a:spcAft>
              <a:tabLst>
                <a:tab pos="810260" algn="l"/>
              </a:tabLst>
            </a:pPr>
            <a:r>
              <a:rPr lang="lv-LV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plānotā objekta izvietojums </a:t>
            </a:r>
            <a:endParaRPr lang="lv-LV" sz="1600" spc="-5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600" dirty="0">
              <a:ea typeface="Times New Roman" panose="02020603050405020304" pitchFamily="18" charset="0"/>
            </a:endParaRPr>
          </a:p>
          <a:p>
            <a:pPr algn="ctr"/>
            <a:r>
              <a:rPr lang="lv-LV" sz="1600" dirty="0">
                <a:ea typeface="Times New Roman" panose="02020603050405020304" pitchFamily="18" charset="0"/>
              </a:rPr>
              <a:t>Mērvienība - </a:t>
            </a:r>
            <a:r>
              <a:rPr lang="lv-LV" sz="1600" dirty="0" err="1"/>
              <a:t>μg</a:t>
            </a:r>
            <a:r>
              <a:rPr lang="lv-LV" sz="1600" dirty="0">
                <a:ea typeface="Times New Roman" panose="02020603050405020304" pitchFamily="18" charset="0"/>
              </a:rPr>
              <a:t>/m</a:t>
            </a:r>
            <a:r>
              <a:rPr lang="lv-LV" sz="1600" baseline="30000" dirty="0">
                <a:ea typeface="Times New Roman" panose="02020603050405020304" pitchFamily="18" charset="0"/>
              </a:rPr>
              <a:t>3</a:t>
            </a:r>
            <a:endParaRPr lang="lv-LV" sz="16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BEB01A-4F94-4B22-9D33-23864251A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62" y="1929228"/>
            <a:ext cx="153446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0152905-1301-4FD6-91FF-EE19AB25E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615419"/>
              </p:ext>
            </p:extLst>
          </p:nvPr>
        </p:nvGraphicFramePr>
        <p:xfrm>
          <a:off x="324962" y="1717708"/>
          <a:ext cx="5202358" cy="4386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6" name="Bitmap Image" r:id="rId10" imgW="6725589" imgH="5668166" progId="Paint.Picture">
                  <p:embed/>
                </p:oleObj>
              </mc:Choice>
              <mc:Fallback>
                <p:oleObj name="Bitmap Image" r:id="rId10" imgW="6725589" imgH="5668166" progId="Paint.Picture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2" y="1717708"/>
                        <a:ext cx="5202358" cy="43863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71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45784746"/>
              </p:ext>
            </p:extLst>
          </p:nvPr>
        </p:nvGraphicFramePr>
        <p:xfrm>
          <a:off x="443621" y="924661"/>
          <a:ext cx="8283920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7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C083800-7657-490E-A251-21C6855F6BB6}"/>
              </a:ext>
            </a:extLst>
          </p:cNvPr>
          <p:cNvSpPr/>
          <p:nvPr/>
        </p:nvSpPr>
        <p:spPr>
          <a:xfrm>
            <a:off x="5624712" y="2813765"/>
            <a:ext cx="31662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dirty="0">
                <a:latin typeface="Calibri" panose="020F0502020204030204" pitchFamily="34" charset="0"/>
                <a:ea typeface="Times New Roman" panose="02020603050405020304" pitchFamily="18" charset="0"/>
              </a:rPr>
              <a:t>Aprēķinātās maksimālās summārās koncentrācijas (resp., ņemot vērā plānotās darbības un esošā fona koncentrācijas) </a:t>
            </a:r>
            <a:r>
              <a:rPr lang="lv-LV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ārpus plānotās darbības vietas</a:t>
            </a:r>
            <a:r>
              <a:rPr lang="lv-LV" dirty="0">
                <a:latin typeface="Calibri" panose="020F0502020204030204" pitchFamily="34" charset="0"/>
                <a:ea typeface="Times New Roman" panose="02020603050405020304" pitchFamily="18" charset="0"/>
              </a:rPr>
              <a:t> gaisu piesārņojošām vielām norāda, ka gaisa kvalitātes normatīvi netiek pārsniegti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1868C-16B9-4E94-90BD-1A7264BD3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39D3F502-3AAA-4D0D-B7BB-97B154D3D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2" y="1600964"/>
            <a:ext cx="49530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290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5332171"/>
              </p:ext>
            </p:extLst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9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346B5-E6CC-4AC5-B559-63713B2F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Smaku avots – no atkritumiem iegūts kurināmais tā uzglabāšanas laikā (izmešu avots A3)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Kurināmā uzglabāšana tikai slēgtās telpās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Dūmgāžu izplūdes vieta – dūmenis kā smaku avots netiek vērtēts (kurtuves sadegšanas darba temperatūra līdz 1100 </a:t>
            </a:r>
            <a:r>
              <a:rPr lang="lv-LV" baseline="30000" dirty="0">
                <a:solidFill>
                  <a:schemeClr val="tx1"/>
                </a:solidFill>
              </a:rPr>
              <a:t>0</a:t>
            </a:r>
            <a:r>
              <a:rPr lang="lv-LV" dirty="0">
                <a:solidFill>
                  <a:schemeClr val="tx1"/>
                </a:solidFill>
              </a:rPr>
              <a:t>C, </a:t>
            </a:r>
            <a:r>
              <a:rPr lang="lv-LV" dirty="0" err="1">
                <a:solidFill>
                  <a:schemeClr val="tx1"/>
                </a:solidFill>
              </a:rPr>
              <a:t>dūmgāzu</a:t>
            </a:r>
            <a:r>
              <a:rPr lang="lv-LV" dirty="0">
                <a:solidFill>
                  <a:schemeClr val="tx1"/>
                </a:solidFill>
              </a:rPr>
              <a:t> attīrīšanas sistēma)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Kurināmā degšana vismaz 2 sekundes 850 °C grādu temperatūrā 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Smaku emisijas aprēķiniem izmantots pieņemts lielums no NAIK uzglabāšanas līdzīgā avotā (456 </a:t>
            </a:r>
            <a:r>
              <a:rPr lang="lv-LV" dirty="0" err="1">
                <a:solidFill>
                  <a:schemeClr val="tx1"/>
                </a:solidFill>
              </a:rPr>
              <a:t>ou</a:t>
            </a:r>
            <a:r>
              <a:rPr lang="lv-LV" baseline="-25000" dirty="0" err="1">
                <a:solidFill>
                  <a:schemeClr val="tx1"/>
                </a:solidFill>
              </a:rPr>
              <a:t>E</a:t>
            </a:r>
            <a:r>
              <a:rPr lang="lv-LV" dirty="0">
                <a:solidFill>
                  <a:schemeClr val="tx1"/>
                </a:solidFill>
              </a:rPr>
              <a:t>/m</a:t>
            </a:r>
            <a:r>
              <a:rPr lang="lv-LV" baseline="30000" dirty="0">
                <a:solidFill>
                  <a:schemeClr val="tx1"/>
                </a:solidFill>
              </a:rPr>
              <a:t>3</a:t>
            </a:r>
            <a:r>
              <a:rPr lang="lv-LV" dirty="0">
                <a:solidFill>
                  <a:schemeClr val="tx1"/>
                </a:solidFill>
              </a:rPr>
              <a:t>)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Plānotās darbības aprēķinātā smaku emisija avotā – 3.60 x 10</a:t>
            </a:r>
            <a:r>
              <a:rPr lang="lv-LV" baseline="30000" dirty="0">
                <a:solidFill>
                  <a:schemeClr val="tx1"/>
                </a:solidFill>
              </a:rPr>
              <a:t>10</a:t>
            </a:r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lv-LV" dirty="0" err="1">
                <a:solidFill>
                  <a:schemeClr val="tx1"/>
                </a:solidFill>
              </a:rPr>
              <a:t>ou</a:t>
            </a:r>
            <a:r>
              <a:rPr lang="lv-LV" baseline="-25000" dirty="0" err="1">
                <a:solidFill>
                  <a:schemeClr val="tx1"/>
                </a:solidFill>
              </a:rPr>
              <a:t>E</a:t>
            </a:r>
            <a:r>
              <a:rPr lang="lv-LV" dirty="0">
                <a:solidFill>
                  <a:schemeClr val="tx1"/>
                </a:solidFill>
              </a:rPr>
              <a:t>/gadā</a:t>
            </a:r>
          </a:p>
          <a:p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2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42" y="1857375"/>
            <a:ext cx="7764383" cy="428704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lv-LV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Vides pārraudzības valsts biroja lēmums Nr.44 par ietekmes uz vidi novērtējuma piemērošanu - 2017. gada 8. novembrī</a:t>
            </a:r>
          </a:p>
          <a:p>
            <a:pPr algn="just">
              <a:buFont typeface="Wingdings" pitchFamily="2" charset="2"/>
              <a:buChar char="v"/>
            </a:pPr>
            <a:r>
              <a:rPr lang="lv-LV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Sākotnējā sabiedriskā apspriešana - 2017. gada 4. decembrī</a:t>
            </a:r>
          </a:p>
          <a:p>
            <a:pPr algn="just">
              <a:buFont typeface="Wingdings" pitchFamily="2" charset="2"/>
              <a:buChar char="v"/>
            </a:pPr>
            <a:r>
              <a:rPr lang="lv-LV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Ietekmes uz vidi novērtējuma Programma saņemta 2017. gada 21. decembrī</a:t>
            </a:r>
          </a:p>
          <a:p>
            <a:pPr algn="just">
              <a:buFont typeface="Wingdings" pitchFamily="2" charset="2"/>
              <a:buChar char="v"/>
            </a:pPr>
            <a:r>
              <a:rPr lang="lv-LV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Ietekmes uz vidi novērtējuma Ziņojuma sabiedriskā apspriešana:</a:t>
            </a:r>
          </a:p>
          <a:p>
            <a:pPr algn="ctr"/>
            <a:r>
              <a:rPr lang="lv-LV" b="1" dirty="0">
                <a:solidFill>
                  <a:schemeClr val="accent3"/>
                </a:solidFill>
              </a:rPr>
              <a:t>IVN Ziņojuma sabiedriskās apspriešanas laiks no 2018. gada 4. decembra līdz 2019. gada 2. janvārim</a:t>
            </a:r>
          </a:p>
          <a:p>
            <a:pPr lvl="1"/>
            <a:r>
              <a:rPr lang="lv-LV" sz="1600" dirty="0">
                <a:solidFill>
                  <a:schemeClr val="tx1"/>
                </a:solidFill>
              </a:rPr>
              <a:t>Sludinājums laikrakstā «Latgales laiks» 2018. gada 4. decembrī</a:t>
            </a:r>
          </a:p>
          <a:p>
            <a:pPr lvl="1"/>
            <a:r>
              <a:rPr lang="lv-LV" sz="1600" dirty="0">
                <a:solidFill>
                  <a:schemeClr val="tx1"/>
                </a:solidFill>
              </a:rPr>
              <a:t>Paziņojumi mājas lapās: </a:t>
            </a:r>
            <a:r>
              <a:rPr lang="lv-LV" sz="1600" dirty="0">
                <a:hlinkClick r:id="rId3"/>
              </a:rPr>
              <a:t>www.aadso.lv</a:t>
            </a:r>
            <a:r>
              <a:rPr lang="lv-LV" sz="1600" dirty="0"/>
              <a:t> </a:t>
            </a:r>
            <a:r>
              <a:rPr lang="lv-LV" sz="1600" dirty="0">
                <a:hlinkClick r:id="rId4"/>
              </a:rPr>
              <a:t>www.daugavpils.lv</a:t>
            </a:r>
            <a:r>
              <a:rPr lang="lv-LV" sz="1600" dirty="0"/>
              <a:t>  </a:t>
            </a:r>
            <a:r>
              <a:rPr lang="lv-LV" sz="1600" dirty="0">
                <a:hlinkClick r:id="rId5"/>
              </a:rPr>
              <a:t>www.vpvb.gov.lv</a:t>
            </a:r>
            <a:r>
              <a:rPr lang="lv-LV" sz="1600" dirty="0"/>
              <a:t> </a:t>
            </a:r>
            <a:r>
              <a:rPr lang="lv-LV" sz="1600" dirty="0">
                <a:hlinkClick r:id="rId6"/>
              </a:rPr>
              <a:t>www.geoconsultants.lv</a:t>
            </a:r>
            <a:r>
              <a:rPr lang="lv-LV" sz="1600" dirty="0"/>
              <a:t> </a:t>
            </a:r>
          </a:p>
          <a:p>
            <a:pPr lvl="1"/>
            <a:r>
              <a:rPr lang="lv-LV" sz="1600" dirty="0">
                <a:solidFill>
                  <a:schemeClr val="tx1"/>
                </a:solidFill>
              </a:rPr>
              <a:t>Informatīvie materiāli par plānoto darbību izvietoti Daugavpils domē, SIA «Atkritumu apsaimniekošanas </a:t>
            </a:r>
            <a:r>
              <a:rPr lang="lv-LV" sz="1600" dirty="0" err="1">
                <a:solidFill>
                  <a:schemeClr val="tx1"/>
                </a:solidFill>
              </a:rPr>
              <a:t>Dienvidlatgales</a:t>
            </a:r>
            <a:r>
              <a:rPr lang="lv-LV" sz="1600" dirty="0">
                <a:solidFill>
                  <a:schemeClr val="tx1"/>
                </a:solidFill>
              </a:rPr>
              <a:t> </a:t>
            </a:r>
            <a:r>
              <a:rPr lang="lv-LV" sz="1600" dirty="0" err="1">
                <a:solidFill>
                  <a:schemeClr val="tx1"/>
                </a:solidFill>
              </a:rPr>
              <a:t>starppašvaldību</a:t>
            </a:r>
            <a:r>
              <a:rPr lang="lv-LV" sz="1600" dirty="0">
                <a:solidFill>
                  <a:schemeClr val="tx1"/>
                </a:solidFill>
              </a:rPr>
              <a:t> organizācija» biroja telpās</a:t>
            </a:r>
            <a:endParaRPr lang="lv-LV" sz="1600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Unknown" r:id="rId12" imgW="1020468" imgH="695134" progId="CorelDRAW.Graphic.11">
                  <p:embed/>
                </p:oleObj>
              </mc:Choice>
              <mc:Fallback>
                <p:oleObj name="Unknown" r:id="rId12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3493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0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C780408E-CF83-4E3F-850F-6CEF39BA42CF}"/>
              </a:ext>
            </a:extLst>
          </p:cNvPr>
          <p:cNvSpPr/>
          <p:nvPr/>
        </p:nvSpPr>
        <p:spPr>
          <a:xfrm>
            <a:off x="5952653" y="2316447"/>
            <a:ext cx="23683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810260" algn="l"/>
              </a:tabLst>
            </a:pPr>
            <a:r>
              <a:rPr lang="lv-LV" sz="16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 zilu krāsu </a:t>
            </a:r>
            <a:r>
              <a:rPr lang="lv-LV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-  rūpnieciskās apbūves teritorija, kas ir slēgta zona (iedzīvotājiem nav pieejama un tajā netiek vērtēta atbilstība gaisa kvalitātes normatīviem) </a:t>
            </a:r>
          </a:p>
          <a:p>
            <a:pPr algn="ctr">
              <a:spcAft>
                <a:spcPts val="0"/>
              </a:spcAft>
              <a:tabLst>
                <a:tab pos="810260" algn="l"/>
              </a:tabLst>
            </a:pPr>
            <a:endParaRPr lang="lv-LV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810260" algn="l"/>
              </a:tabLst>
            </a:pPr>
            <a:r>
              <a:rPr lang="lv-LV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Ar melnu krāsu</a:t>
            </a:r>
            <a:r>
              <a:rPr lang="lv-LV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>
              <a:spcAft>
                <a:spcPts val="0"/>
              </a:spcAft>
              <a:tabLst>
                <a:tab pos="810260" algn="l"/>
              </a:tabLst>
            </a:pPr>
            <a:r>
              <a:rPr lang="lv-LV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plānotā objekta izvietojums </a:t>
            </a:r>
            <a:endParaRPr lang="lv-LV" sz="1600" spc="-5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1600" dirty="0">
              <a:ea typeface="Times New Roman" panose="02020603050405020304" pitchFamily="18" charset="0"/>
            </a:endParaRPr>
          </a:p>
          <a:p>
            <a:pPr algn="ctr"/>
            <a:r>
              <a:rPr lang="lv-LV" sz="1600" dirty="0">
                <a:ea typeface="Times New Roman" panose="02020603050405020304" pitchFamily="18" charset="0"/>
              </a:rPr>
              <a:t>Mērvienība - </a:t>
            </a:r>
            <a:r>
              <a:rPr lang="lv-LV" sz="1600" dirty="0" err="1">
                <a:ea typeface="Times New Roman" panose="02020603050405020304" pitchFamily="18" charset="0"/>
              </a:rPr>
              <a:t>ou</a:t>
            </a:r>
            <a:r>
              <a:rPr lang="lv-LV" sz="1600" baseline="-25000" dirty="0" err="1">
                <a:ea typeface="Times New Roman" panose="02020603050405020304" pitchFamily="18" charset="0"/>
              </a:rPr>
              <a:t>E</a:t>
            </a:r>
            <a:r>
              <a:rPr lang="lv-LV" sz="1600" dirty="0">
                <a:ea typeface="Times New Roman" panose="02020603050405020304" pitchFamily="18" charset="0"/>
              </a:rPr>
              <a:t>/m</a:t>
            </a:r>
            <a:r>
              <a:rPr lang="lv-LV" sz="1600" baseline="30000" dirty="0">
                <a:ea typeface="Times New Roman" panose="02020603050405020304" pitchFamily="18" charset="0"/>
              </a:rPr>
              <a:t>3</a:t>
            </a:r>
            <a:endParaRPr lang="lv-LV" sz="16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FFDFFAC-6B7D-43A1-AABC-A21E669EA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279154"/>
              </p:ext>
            </p:extLst>
          </p:nvPr>
        </p:nvGraphicFramePr>
        <p:xfrm>
          <a:off x="712381" y="1719298"/>
          <a:ext cx="5369442" cy="448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1" name="Bitmap Image" r:id="rId10" imgW="6095238" imgH="5125165" progId="Paint.Picture">
                  <p:embed/>
                </p:oleObj>
              </mc:Choice>
              <mc:Fallback>
                <p:oleObj name="Bitmap Image" r:id="rId10" imgW="6095238" imgH="5125165" progId="Paint.Picture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81" y="1719298"/>
                        <a:ext cx="5369442" cy="44875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455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94131522"/>
              </p:ext>
            </p:extLst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5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BD8A6E8-783A-4C55-81E0-B35552BD9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Paredzamie trokšņa avoti - gaisa pūtēji, </a:t>
            </a:r>
            <a:r>
              <a:rPr lang="lv-LV" dirty="0" err="1">
                <a:solidFill>
                  <a:schemeClr val="tx1"/>
                </a:solidFill>
              </a:rPr>
              <a:t>dūmsūkņi</a:t>
            </a:r>
            <a:r>
              <a:rPr lang="lv-LV" dirty="0">
                <a:solidFill>
                  <a:schemeClr val="tx1"/>
                </a:solidFill>
              </a:rPr>
              <a:t>, konveijeri, autotransports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Dominējošie trokšņa avoti plānotās darbības apkārtnē ir dzelzceļš, PAS «Daugavpils siltumtīkli» darbība un transporta plūsma uz blakus teritorijās esošajiem rūpnieciskajiem objektiem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Katlu mājas tehnoloģisko iekārtu summārais trokšņa spiediena līmenis ēkas iekšpusē var sasniegt 85 </a:t>
            </a:r>
            <a:r>
              <a:rPr lang="lv-LV" dirty="0" err="1">
                <a:solidFill>
                  <a:schemeClr val="tx1"/>
                </a:solidFill>
              </a:rPr>
              <a:t>dB</a:t>
            </a:r>
            <a:r>
              <a:rPr lang="lv-LV" dirty="0">
                <a:solidFill>
                  <a:schemeClr val="tx1"/>
                </a:solidFill>
              </a:rPr>
              <a:t>(A)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Trokšņa līmeņa slāpēšana skaņas transmisijas rezultātā caur ēkas sienu un jumta seguma materiālu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Trokšņa līmeņa rādītāji </a:t>
            </a:r>
            <a:r>
              <a:rPr lang="lv-LV" dirty="0" err="1">
                <a:solidFill>
                  <a:schemeClr val="tx1"/>
                </a:solidFill>
              </a:rPr>
              <a:t>L</a:t>
            </a:r>
            <a:r>
              <a:rPr lang="lv-LV" baseline="-25000" dirty="0" err="1">
                <a:solidFill>
                  <a:schemeClr val="tx1"/>
                </a:solidFill>
              </a:rPr>
              <a:t>diena</a:t>
            </a:r>
            <a:r>
              <a:rPr lang="lv-LV" dirty="0">
                <a:solidFill>
                  <a:schemeClr val="tx1"/>
                </a:solidFill>
              </a:rPr>
              <a:t> tuvāko dzīvojamo ēku apbūves teritorijās nepārsniegs noteiktos robežlielumus  </a:t>
            </a:r>
          </a:p>
          <a:p>
            <a:pPr>
              <a:buFont typeface="Wingdings" panose="05000000000000000000" pitchFamily="2" charset="2"/>
              <a:buChar char="v"/>
            </a:pP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10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89123729"/>
              </p:ext>
            </p:extLst>
          </p:nvPr>
        </p:nvGraphicFramePr>
        <p:xfrm>
          <a:off x="822959" y="924661"/>
          <a:ext cx="330542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3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0346F35-A6D7-42BE-B582-F4B5E2FB6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91" y="370548"/>
            <a:ext cx="3718573" cy="5851259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6960EB-2092-416D-A76E-6E71390887F2}"/>
              </a:ext>
            </a:extLst>
          </p:cNvPr>
          <p:cNvSpPr/>
          <p:nvPr/>
        </p:nvSpPr>
        <p:spPr>
          <a:xfrm>
            <a:off x="922546" y="2189934"/>
            <a:ext cx="31062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271463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lv-LV" dirty="0"/>
              <a:t>Sadzīves atkritumu poligons «Cinīši» Daugavpils novada Demenes pagastā – 23 km</a:t>
            </a:r>
          </a:p>
          <a:p>
            <a:pPr marL="361950" indent="-271463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v"/>
            </a:pPr>
            <a:r>
              <a:rPr lang="lv-LV" dirty="0"/>
              <a:t>Sadzīves atkritumu poligons «</a:t>
            </a:r>
            <a:r>
              <a:rPr lang="lv-LV" dirty="0" err="1"/>
              <a:t>Križevņiki</a:t>
            </a:r>
            <a:r>
              <a:rPr lang="lv-LV" dirty="0"/>
              <a:t>» Rēzeknes novada Ozolaines pagastā – 80 km</a:t>
            </a:r>
          </a:p>
          <a:p>
            <a:pPr marL="90487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endParaRPr lang="lv-LV" dirty="0"/>
          </a:p>
          <a:p>
            <a:pPr marL="90487" algn="ctr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r>
              <a:rPr lang="lv-LV" b="1" dirty="0"/>
              <a:t>Transporta kustības pieaugums vidēji par 0,5 %</a:t>
            </a:r>
          </a:p>
          <a:p>
            <a:pPr marL="90487">
              <a:spcBef>
                <a:spcPts val="600"/>
              </a:spcBef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18809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79318437"/>
              </p:ext>
            </p:extLst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51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346B5-E6CC-4AC5-B559-63713B2F6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344848"/>
            <a:ext cx="7543801" cy="2743200"/>
          </a:xfrm>
        </p:spPr>
        <p:txBody>
          <a:bodyPr/>
          <a:lstStyle/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Grunts un gruntsūdens kvalitātes izpēte – esošais piesārņojums netika konstatēts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Plānotās darbības teritorija tiks noklāta ar cieto </a:t>
            </a:r>
            <a:r>
              <a:rPr lang="lv-LV" dirty="0" err="1">
                <a:solidFill>
                  <a:schemeClr val="tx1"/>
                </a:solidFill>
              </a:rPr>
              <a:t>pretinfiltrācijas</a:t>
            </a:r>
            <a:r>
              <a:rPr lang="lv-LV" dirty="0">
                <a:solidFill>
                  <a:schemeClr val="tx1"/>
                </a:solidFill>
              </a:rPr>
              <a:t> segumu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Kurināmā uzglabāšana ārpus telpām nav paredzēta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Lietus ūdeņu savākšana</a:t>
            </a:r>
          </a:p>
        </p:txBody>
      </p:sp>
    </p:spTree>
    <p:extLst>
      <p:ext uri="{BB962C8B-B14F-4D97-AF65-F5344CB8AC3E}">
        <p14:creationId xmlns:p14="http://schemas.microsoft.com/office/powerpoint/2010/main" val="2988792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7465691"/>
              </p:ext>
            </p:extLst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6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346B5-E6CC-4AC5-B559-63713B2F6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099232"/>
            <a:ext cx="7543801" cy="4023360"/>
          </a:xfrm>
        </p:spPr>
        <p:txBody>
          <a:bodyPr/>
          <a:lstStyle/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Īpaši aizsargājamas augu sugas un biotopi teritorijā nav konstatēti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Īpaši aizsargājamās dabas teritorijas – 5,3 km uz A ainavu apvidus «Augšdaugava», 9 km uz D, DR ainavu apvidus «Augšzeme»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Tuvākais mikroliegums 7,4 km uz Z (biotopu aizsardzībai)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Antropogēni pārveidota teritorija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Vizuāli augstvērtīgi ainavu elementi nav sastopami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Tuvākais no valsts nozīmes kultūrvēsturiskajiem pieminekļiem - Daugavpils cietoksnis ar </a:t>
            </a:r>
            <a:r>
              <a:rPr lang="lv-LV" dirty="0" err="1">
                <a:solidFill>
                  <a:schemeClr val="tx1"/>
                </a:solidFill>
              </a:rPr>
              <a:t>priekštilta</a:t>
            </a:r>
            <a:r>
              <a:rPr lang="lv-LV" dirty="0">
                <a:solidFill>
                  <a:schemeClr val="tx1"/>
                </a:solidFill>
              </a:rPr>
              <a:t> nocietinājumu, 3,1 km uz R</a:t>
            </a:r>
          </a:p>
        </p:txBody>
      </p:sp>
    </p:spTree>
    <p:extLst>
      <p:ext uri="{BB962C8B-B14F-4D97-AF65-F5344CB8AC3E}">
        <p14:creationId xmlns:p14="http://schemas.microsoft.com/office/powerpoint/2010/main" val="2928797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51512905"/>
              </p:ext>
            </p:extLst>
          </p:nvPr>
        </p:nvGraphicFramePr>
        <p:xfrm>
          <a:off x="822960" y="1866223"/>
          <a:ext cx="2716946" cy="1483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3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AE33B61-A3FA-408F-8FC5-D18C9060E3B9}"/>
              </a:ext>
            </a:extLst>
          </p:cNvPr>
          <p:cNvSpPr/>
          <p:nvPr/>
        </p:nvSpPr>
        <p:spPr>
          <a:xfrm>
            <a:off x="3951650" y="6031555"/>
            <a:ext cx="50654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100" i="1" dirty="0">
                <a:latin typeface="Calibri" panose="020F0502020204030204" pitchFamily="34" charset="0"/>
                <a:ea typeface="Times New Roman" panose="02020603050405020304" pitchFamily="18" charset="0"/>
              </a:rPr>
              <a:t>(informācijas avots: Dabas datu pārvaldības sistēmas "Ozols" interaktīvā karte)</a:t>
            </a:r>
            <a:endParaRPr lang="lv-LV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012A8F-CC4B-4992-8F05-DB9137B64A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34" y="312472"/>
            <a:ext cx="5378030" cy="568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17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07259494"/>
              </p:ext>
            </p:extLst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2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B346B5-E6CC-4AC5-B559-63713B2F6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290526"/>
            <a:ext cx="7543801" cy="3578567"/>
          </a:xfrm>
        </p:spPr>
        <p:txBody>
          <a:bodyPr/>
          <a:lstStyle/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sz="1800" dirty="0">
                <a:solidFill>
                  <a:schemeClr val="tx1"/>
                </a:solidFill>
              </a:rPr>
              <a:t>Atkritumu apsaimniekošanas sistēmas pilnveidošana 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sz="1800" dirty="0">
                <a:solidFill>
                  <a:schemeClr val="tx1"/>
                </a:solidFill>
              </a:rPr>
              <a:t>Atkritumi, kuru pārstrāde otrreizējās izejvielās nav tehnoloģiski iespējama (vai nav ekonomiski pamatota), bet kuriem ir augsta enerģētiskā vērtība, tiek nevis apglabāti atkritumu poligonā, bet gan izmantoti enerģijas ražošanā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sz="1800" dirty="0">
                <a:solidFill>
                  <a:schemeClr val="tx1"/>
                </a:solidFill>
              </a:rPr>
              <a:t>Atkritumu kā energoresursa izmantošana samazina energoresursu importu, sekmējot enerģētisko neatkarību, turklāt, tā kā NAIK biomasas īpatsvars ir vismaz 40%, līdzvērtīgs apjoms no saražotās enerģijas ir klasificējams kā atjaunojamā enerģija</a:t>
            </a:r>
          </a:p>
          <a:p>
            <a:pPr marL="361950" indent="-271463" algn="just">
              <a:buFont typeface="Wingdings" panose="05000000000000000000" pitchFamily="2" charset="2"/>
              <a:buChar char="v"/>
            </a:pPr>
            <a:r>
              <a:rPr lang="lv-LV" sz="1800" dirty="0">
                <a:solidFill>
                  <a:schemeClr val="tx1"/>
                </a:solidFill>
              </a:rPr>
              <a:t>Ekonomiskie ieguvumi mājsaimniecībām un Daugavpils pilsētas pašvaldībai no vietējā energoresursa izmantošanas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89770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9CEBC-0911-48C4-9A23-A0121A2A8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Iedzīvotāju interaktīvā aptauja 2018. gada jūlijā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Gan elektroniskā, gan papīra veidā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12 jautājumi ar atbilžu variantiem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Aptaujas mērķi:</a:t>
            </a:r>
          </a:p>
          <a:p>
            <a:pPr marL="533400" lvl="1" indent="-261938" algn="just">
              <a:buFont typeface="Courier New" panose="02070309020205020404" pitchFamily="49" charset="0"/>
              <a:buChar char="o"/>
            </a:pPr>
            <a:r>
              <a:rPr lang="lv-LV" dirty="0">
                <a:solidFill>
                  <a:schemeClr val="tx1"/>
                </a:solidFill>
              </a:rPr>
              <a:t>pilsētas iedzīvotāju informētība par iecerēto darbību </a:t>
            </a:r>
          </a:p>
          <a:p>
            <a:pPr marL="533400" lvl="1" indent="-261938" algn="just">
              <a:buFont typeface="Courier New" panose="02070309020205020404" pitchFamily="49" charset="0"/>
              <a:buChar char="o"/>
            </a:pPr>
            <a:r>
              <a:rPr lang="lv-LV" dirty="0">
                <a:solidFill>
                  <a:schemeClr val="tx1"/>
                </a:solidFill>
              </a:rPr>
              <a:t>viedoklis par līdzšinējo PAS “Daugavpils siltumtīkli” katlu mājas darbību </a:t>
            </a:r>
          </a:p>
          <a:p>
            <a:pPr marL="533400" lvl="1" indent="-261938" algn="just">
              <a:buFont typeface="Courier New" panose="02070309020205020404" pitchFamily="49" charset="0"/>
              <a:buChar char="o"/>
            </a:pPr>
            <a:r>
              <a:rPr lang="lv-LV" dirty="0">
                <a:solidFill>
                  <a:schemeClr val="tx1"/>
                </a:solidFill>
              </a:rPr>
              <a:t>sabiedrības attieksme saistībā ar paredzēto darbību un izvēlēto darbības vietu</a:t>
            </a:r>
          </a:p>
          <a:p>
            <a:pPr marL="533400" lvl="1" indent="-261938" algn="just">
              <a:buFont typeface="Courier New" panose="02070309020205020404" pitchFamily="49" charset="0"/>
              <a:buChar char="o"/>
            </a:pPr>
            <a:r>
              <a:rPr lang="lv-LV" dirty="0">
                <a:solidFill>
                  <a:schemeClr val="tx1"/>
                </a:solidFill>
              </a:rPr>
              <a:t>viedokli, kas iedzīvotājus satrauc saistībā ar sabiedrības veselību un paredzētās darbības īstenošanu</a:t>
            </a:r>
          </a:p>
          <a:p>
            <a:pPr marL="0" indent="0">
              <a:buNone/>
            </a:pPr>
            <a:endParaRPr lang="lv-LV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lv-LV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775D0CC-CE80-4D3E-A7BC-757DF6F702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524534"/>
              </p:ext>
            </p:extLst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40A72E2-FD90-4A74-806F-59B1FB54F0F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8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033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45AB-EC53-42D3-AD3E-1C28CFD8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6E62E2C-D7A4-442D-8910-5470A766C1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349208"/>
              </p:ext>
            </p:extLst>
          </p:nvPr>
        </p:nvGraphicFramePr>
        <p:xfrm>
          <a:off x="1456702" y="1822658"/>
          <a:ext cx="5994717" cy="4418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1244">
                  <a:extLst>
                    <a:ext uri="{9D8B030D-6E8A-4147-A177-3AD203B41FA5}">
                      <a16:colId xmlns:a16="http://schemas.microsoft.com/office/drawing/2014/main" val="1326357410"/>
                    </a:ext>
                  </a:extLst>
                </a:gridCol>
                <a:gridCol w="2031244">
                  <a:extLst>
                    <a:ext uri="{9D8B030D-6E8A-4147-A177-3AD203B41FA5}">
                      <a16:colId xmlns:a16="http://schemas.microsoft.com/office/drawing/2014/main" val="1121543045"/>
                    </a:ext>
                  </a:extLst>
                </a:gridCol>
                <a:gridCol w="1037506">
                  <a:extLst>
                    <a:ext uri="{9D8B030D-6E8A-4147-A177-3AD203B41FA5}">
                      <a16:colId xmlns:a16="http://schemas.microsoft.com/office/drawing/2014/main" val="3849453590"/>
                    </a:ext>
                  </a:extLst>
                </a:gridCol>
                <a:gridCol w="894723">
                  <a:extLst>
                    <a:ext uri="{9D8B030D-6E8A-4147-A177-3AD203B41FA5}">
                      <a16:colId xmlns:a16="http://schemas.microsoft.com/office/drawing/2014/main" val="1429714033"/>
                    </a:ext>
                  </a:extLst>
                </a:gridCol>
              </a:tblGrid>
              <a:tr h="180630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Respondentus raksturojošā pazīme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 rowSpan="2"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Respondentu atbildes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055947"/>
                  </a:ext>
                </a:extLst>
              </a:tr>
              <a:tr h="180630">
                <a:tc gridSpan="2"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skaits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Īpatsvars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3002474456"/>
                  </a:ext>
                </a:extLst>
              </a:tr>
              <a:tr h="18063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Faktiskā dzīvesvieta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Daugavpils pilsēta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293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98%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152303673"/>
                  </a:ext>
                </a:extLst>
              </a:tr>
              <a:tr h="18063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Daugavpils novads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3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1%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3930131677"/>
                  </a:ext>
                </a:extLst>
              </a:tr>
              <a:tr h="33700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Cita administratīvā teritorija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4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1%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3651183450"/>
                  </a:ext>
                </a:extLst>
              </a:tr>
              <a:tr h="18063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 dirty="0">
                          <a:effectLst/>
                        </a:rPr>
                        <a:t>Vecuma grupa</a:t>
                      </a:r>
                      <a:endParaRPr lang="lv-LV" sz="1000" spc="-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15-29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49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16%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1438124736"/>
                  </a:ext>
                </a:extLst>
              </a:tr>
              <a:tr h="18063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30-45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144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48%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1490901262"/>
                  </a:ext>
                </a:extLst>
              </a:tr>
              <a:tr h="18063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46-60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76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 dirty="0">
                          <a:effectLst/>
                        </a:rPr>
                        <a:t>25%</a:t>
                      </a:r>
                      <a:endParaRPr lang="lv-LV" sz="1000" spc="-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3348285080"/>
                  </a:ext>
                </a:extLst>
              </a:tr>
              <a:tr h="18063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 dirty="0">
                          <a:effectLst/>
                        </a:rPr>
                        <a:t>60-75</a:t>
                      </a:r>
                      <a:endParaRPr lang="lv-LV" sz="1000" spc="-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 dirty="0">
                          <a:effectLst/>
                        </a:rPr>
                        <a:t>29</a:t>
                      </a:r>
                      <a:endParaRPr lang="lv-LV" sz="1000" spc="-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10%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2997730225"/>
                  </a:ext>
                </a:extLst>
              </a:tr>
              <a:tr h="18063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76+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2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1%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1398792737"/>
                  </a:ext>
                </a:extLst>
              </a:tr>
              <a:tr h="18063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Mājsaimniecības lielums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1 persona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24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8%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3288540440"/>
                  </a:ext>
                </a:extLst>
              </a:tr>
              <a:tr h="18063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2 personas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63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21%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24551741"/>
                  </a:ext>
                </a:extLst>
              </a:tr>
              <a:tr h="18063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3 un vairāk personas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213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71%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655719093"/>
                  </a:ext>
                </a:extLst>
              </a:tr>
              <a:tr h="18063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Izglītība līmenis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Pamatizglītība vai zemāka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2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1%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46151827"/>
                  </a:ext>
                </a:extLst>
              </a:tr>
              <a:tr h="33700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Vispārējā vai profesionālā vidējā izglītība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86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29%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3875255774"/>
                  </a:ext>
                </a:extLst>
              </a:tr>
              <a:tr h="18063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Augstākā izglītība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212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70%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2390765681"/>
                  </a:ext>
                </a:extLst>
              </a:tr>
              <a:tr h="18063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Nodarbošanās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Algots darbinieks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211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70%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2082162669"/>
                  </a:ext>
                </a:extLst>
              </a:tr>
              <a:tr h="33700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Uzņēmējs, pašnodarbinātais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48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16%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1169893351"/>
                  </a:ext>
                </a:extLst>
              </a:tr>
              <a:tr h="33700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Nestrādājošs (darba meklētājs, mācās u.c.)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16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6%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507583088"/>
                  </a:ext>
                </a:extLst>
              </a:tr>
              <a:tr h="18063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Pensionārs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25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8%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434300885"/>
                  </a:ext>
                </a:extLst>
              </a:tr>
              <a:tr h="18063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Respondentu skaits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>
                          <a:effectLst/>
                        </a:rPr>
                        <a:t>N=300</a:t>
                      </a:r>
                      <a:endParaRPr lang="lv-LV" sz="1000" spc="-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000" spc="0" dirty="0">
                          <a:effectLst/>
                        </a:rPr>
                        <a:t>100%</a:t>
                      </a:r>
                      <a:endParaRPr lang="lv-LV" sz="1000" spc="-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55" marR="62755" marT="0" marB="0" anchor="ctr"/>
                </a:tc>
                <a:extLst>
                  <a:ext uri="{0D108BD9-81ED-4DB2-BD59-A6C34878D82A}">
                    <a16:rowId xmlns:a16="http://schemas.microsoft.com/office/drawing/2014/main" val="339695432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D5669C0-35CB-451C-B4F3-0ED8A414A5C1}"/>
              </a:ext>
            </a:extLst>
          </p:cNvPr>
          <p:cNvGrpSpPr/>
          <p:nvPr/>
        </p:nvGrpSpPr>
        <p:grpSpPr>
          <a:xfrm>
            <a:off x="701038" y="988906"/>
            <a:ext cx="7787641" cy="655200"/>
            <a:chOff x="0" y="0"/>
            <a:chExt cx="7787641" cy="6552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8B3A86E-5C62-4E7A-8439-62383D4E1493}"/>
                </a:ext>
              </a:extLst>
            </p:cNvPr>
            <p:cNvSpPr/>
            <p:nvPr/>
          </p:nvSpPr>
          <p:spPr>
            <a:xfrm>
              <a:off x="0" y="0"/>
              <a:ext cx="7787641" cy="655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3678A074-6463-4C9F-9D8E-4DB9D01A217F}"/>
                </a:ext>
              </a:extLst>
            </p:cNvPr>
            <p:cNvSpPr txBox="1"/>
            <p:nvPr/>
          </p:nvSpPr>
          <p:spPr>
            <a:xfrm>
              <a:off x="31984" y="31984"/>
              <a:ext cx="7723673" cy="591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noProof="0" dirty="0"/>
                <a:t>Iedzīvotāju interaktīvās aptaujas rezultāti</a:t>
              </a:r>
              <a:endParaRPr lang="en-GB" sz="2400" kern="1200" noProof="0" dirty="0"/>
            </a:p>
          </p:txBody>
        </p:sp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98EFF03-3975-459B-87EA-FAFFD77F1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533644"/>
              </p:ext>
            </p:extLst>
          </p:nvPr>
        </p:nvGraphicFramePr>
        <p:xfrm>
          <a:off x="822959" y="253375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1" name="Unknown" r:id="rId3" imgW="1020468" imgH="695134" progId="CorelDRAW.Graphic.11">
                  <p:embed/>
                </p:oleObj>
              </mc:Choice>
              <mc:Fallback>
                <p:oleObj name="Unknown" r:id="rId3" imgW="1020468" imgH="695134" progId="CorelDRAW.Graphic.11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40A72E2-FD90-4A74-806F-59B1FB54F0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959" y="253375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799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64978-8CCD-4FD6-9267-4552137064DE}"/>
              </a:ext>
            </a:extLst>
          </p:cNvPr>
          <p:cNvGrpSpPr/>
          <p:nvPr/>
        </p:nvGrpSpPr>
        <p:grpSpPr>
          <a:xfrm>
            <a:off x="701038" y="988906"/>
            <a:ext cx="7787641" cy="655200"/>
            <a:chOff x="0" y="0"/>
            <a:chExt cx="7787641" cy="6552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DBAFFD4-BD9B-4822-AB6C-C0423CE6B3ED}"/>
                </a:ext>
              </a:extLst>
            </p:cNvPr>
            <p:cNvSpPr/>
            <p:nvPr/>
          </p:nvSpPr>
          <p:spPr>
            <a:xfrm>
              <a:off x="0" y="0"/>
              <a:ext cx="7787641" cy="655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2C18E6AA-75DE-44C4-B647-E1D72D7E1EE2}"/>
                </a:ext>
              </a:extLst>
            </p:cNvPr>
            <p:cNvSpPr txBox="1"/>
            <p:nvPr/>
          </p:nvSpPr>
          <p:spPr>
            <a:xfrm>
              <a:off x="31984" y="31984"/>
              <a:ext cx="7723673" cy="591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noProof="0" dirty="0"/>
                <a:t>Iedzīvotāju interaktīvās aptaujas rezultāti</a:t>
              </a:r>
              <a:endParaRPr lang="en-GB" sz="2400" kern="1200" noProof="0" dirty="0"/>
            </a:p>
          </p:txBody>
        </p:sp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9E80EF8-ABD4-4E4E-86F8-3F4811ADB07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2959" y="253375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7" name="Unknown" r:id="rId3" imgW="1020468" imgH="695134" progId="CorelDRAW.Graphic.11">
                  <p:embed/>
                </p:oleObj>
              </mc:Choice>
              <mc:Fallback>
                <p:oleObj name="Unknown" r:id="rId3" imgW="1020468" imgH="695134" progId="CorelDRAW.Graphic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9E80EF8-ABD4-4E4E-86F8-3F4811ADB0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959" y="253375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36E359B-51AD-4BE3-93DD-2927715A3EC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938989"/>
            <a:ext cx="4911162" cy="29770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3CBECC-6776-4173-A30D-B924BC34219A}"/>
              </a:ext>
            </a:extLst>
          </p:cNvPr>
          <p:cNvSpPr/>
          <p:nvPr/>
        </p:nvSpPr>
        <p:spPr>
          <a:xfrm>
            <a:off x="5562002" y="2439662"/>
            <a:ext cx="2459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lv-LV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Esošās katlu mājas darbības vērtējums</a:t>
            </a:r>
            <a:endParaRPr lang="lv-LV" spc="-5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8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CCEDA-6F7B-4708-B090-70CF9453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12178"/>
            <a:ext cx="7543801" cy="4023360"/>
          </a:xfrm>
        </p:spPr>
        <p:txBody>
          <a:bodyPr>
            <a:normAutofit/>
          </a:bodyPr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Priekšlikumus par Ietekmes uz vidi novērtējuma Ziņojumu sabiedrībai iespējams sniegt rakstiskā veidā:</a:t>
            </a:r>
          </a:p>
          <a:p>
            <a:pPr algn="ctr"/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lv-LV" b="1" dirty="0">
                <a:solidFill>
                  <a:schemeClr val="tx1"/>
                </a:solidFill>
              </a:rPr>
              <a:t>Vides pārraudzības valsts birojam (e-pasts: vpvb@vpvb.gov.lv; pasta adrese: Rūpniecības iela 23, Rīga, LV-1045, tālrunis – 67321173, fakss – 67321049) līdz 2019. gada 2. janvārim</a:t>
            </a:r>
          </a:p>
          <a:p>
            <a:endParaRPr lang="lv-LV" b="1" dirty="0">
              <a:solidFill>
                <a:schemeClr val="tx1"/>
              </a:solidFill>
            </a:endParaRPr>
          </a:p>
          <a:p>
            <a:r>
              <a:rPr lang="lv-LV" b="1" dirty="0">
                <a:solidFill>
                  <a:schemeClr val="tx1"/>
                </a:solidFill>
              </a:rPr>
              <a:t>IVN Ziņojums priekšlikumu saņemšanai iesniegts: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lv-LV" sz="1600" dirty="0">
                <a:solidFill>
                  <a:schemeClr val="tx1"/>
                </a:solidFill>
              </a:rPr>
              <a:t>Daugavpils pilsētas domē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lv-LV" sz="1600" dirty="0">
                <a:solidFill>
                  <a:schemeClr val="tx1"/>
                </a:solidFill>
              </a:rPr>
              <a:t>Daugavpils reģionālajā vides pārvaldē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lv-LV" sz="1600" dirty="0">
                <a:solidFill>
                  <a:schemeClr val="tx1"/>
                </a:solidFill>
              </a:rPr>
              <a:t>Valsts ugunsdzēsības un glābšanas dienesta Latgales reģiona brigādei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lv-LV" sz="1600" dirty="0">
                <a:solidFill>
                  <a:schemeClr val="tx1"/>
                </a:solidFill>
              </a:rPr>
              <a:t>Veselības inspekcijai</a:t>
            </a:r>
          </a:p>
          <a:p>
            <a:endParaRPr lang="lv-LV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97CC8CE-05B9-42E9-AEAE-8A99050DE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417938"/>
              </p:ext>
            </p:extLst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160E522-AD28-4A2F-80DE-F1060F2941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754671"/>
              </p:ext>
            </p:extLst>
          </p:nvPr>
        </p:nvGraphicFramePr>
        <p:xfrm>
          <a:off x="345677" y="220241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8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5677" y="220241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5844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B092380-7B8F-4A1B-A69D-3A0447F6C4B3}"/>
              </a:ext>
            </a:extLst>
          </p:cNvPr>
          <p:cNvGrpSpPr/>
          <p:nvPr/>
        </p:nvGrpSpPr>
        <p:grpSpPr>
          <a:xfrm>
            <a:off x="701038" y="988906"/>
            <a:ext cx="7787641" cy="655200"/>
            <a:chOff x="0" y="0"/>
            <a:chExt cx="7787641" cy="6552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C7EC353-1762-4A7D-8E1C-82D7376ABC79}"/>
                </a:ext>
              </a:extLst>
            </p:cNvPr>
            <p:cNvSpPr/>
            <p:nvPr/>
          </p:nvSpPr>
          <p:spPr>
            <a:xfrm>
              <a:off x="0" y="0"/>
              <a:ext cx="7787641" cy="655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CB5CD11B-2E9D-449F-8209-28E1F66C7120}"/>
                </a:ext>
              </a:extLst>
            </p:cNvPr>
            <p:cNvSpPr txBox="1"/>
            <p:nvPr/>
          </p:nvSpPr>
          <p:spPr>
            <a:xfrm>
              <a:off x="31984" y="31984"/>
              <a:ext cx="7723673" cy="591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noProof="0" dirty="0"/>
                <a:t>Iedzīvotāju interaktīvās aptaujas rezultāti</a:t>
              </a:r>
              <a:endParaRPr lang="en-GB" sz="2400" kern="1200" noProof="0" dirty="0"/>
            </a:p>
          </p:txBody>
        </p:sp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AE33F61-7CDD-4CE2-8D29-2A3377E6920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2959" y="253375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" name="Unknown" r:id="rId3" imgW="1020468" imgH="695134" progId="CorelDRAW.Graphic.11">
                  <p:embed/>
                </p:oleObj>
              </mc:Choice>
              <mc:Fallback>
                <p:oleObj name="Unknown" r:id="rId3" imgW="1020468" imgH="695134" progId="CorelDRAW.Graphic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AE33F61-7CDD-4CE2-8D29-2A3377E692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959" y="253375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FB8F6BE-0FF8-4517-B0F8-0F31327ABB5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35" y="1938989"/>
            <a:ext cx="5685576" cy="28050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DD8722-4663-4970-8C47-054DB80B76D1}"/>
              </a:ext>
            </a:extLst>
          </p:cNvPr>
          <p:cNvSpPr/>
          <p:nvPr/>
        </p:nvSpPr>
        <p:spPr>
          <a:xfrm>
            <a:off x="3114392" y="5115704"/>
            <a:ext cx="5065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lv-LV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Iedzīvotāju informētība par paredzēto darbību</a:t>
            </a:r>
            <a:endParaRPr lang="lv-LV" spc="-5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69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EB555-B64A-4915-8288-CDBE2A6AB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lv-LV" sz="1800" b="1" dirty="0">
                <a:solidFill>
                  <a:schemeClr val="tx1"/>
                </a:solidFill>
              </a:rPr>
              <a:t>Sabiedrības veselības vērtējums dzīvesvietā un tās apkārtnē</a:t>
            </a:r>
            <a:endParaRPr lang="lv-LV" sz="1800" dirty="0">
              <a:solidFill>
                <a:schemeClr val="tx1"/>
              </a:solidFill>
            </a:endParaRPr>
          </a:p>
          <a:p>
            <a:endParaRPr lang="lv-LV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092380-7B8F-4A1B-A69D-3A0447F6C4B3}"/>
              </a:ext>
            </a:extLst>
          </p:cNvPr>
          <p:cNvGrpSpPr/>
          <p:nvPr/>
        </p:nvGrpSpPr>
        <p:grpSpPr>
          <a:xfrm>
            <a:off x="701038" y="988906"/>
            <a:ext cx="7787641" cy="655200"/>
            <a:chOff x="0" y="0"/>
            <a:chExt cx="7787641" cy="6552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C7EC353-1762-4A7D-8E1C-82D7376ABC79}"/>
                </a:ext>
              </a:extLst>
            </p:cNvPr>
            <p:cNvSpPr/>
            <p:nvPr/>
          </p:nvSpPr>
          <p:spPr>
            <a:xfrm>
              <a:off x="0" y="0"/>
              <a:ext cx="7787641" cy="655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CB5CD11B-2E9D-449F-8209-28E1F66C7120}"/>
                </a:ext>
              </a:extLst>
            </p:cNvPr>
            <p:cNvSpPr txBox="1"/>
            <p:nvPr/>
          </p:nvSpPr>
          <p:spPr>
            <a:xfrm>
              <a:off x="31984" y="31984"/>
              <a:ext cx="7723673" cy="591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noProof="0" dirty="0"/>
                <a:t>Iedzīvotāju interaktīvās aptaujas rezultāti</a:t>
              </a:r>
              <a:endParaRPr lang="en-GB" sz="2400" kern="1200" noProof="0" dirty="0"/>
            </a:p>
          </p:txBody>
        </p:sp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AE33F61-7CDD-4CE2-8D29-2A3377E6920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2959" y="253375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Unknown" r:id="rId3" imgW="1020468" imgH="695134" progId="CorelDRAW.Graphic.11">
                  <p:embed/>
                </p:oleObj>
              </mc:Choice>
              <mc:Fallback>
                <p:oleObj name="Unknown" r:id="rId3" imgW="1020468" imgH="695134" progId="CorelDRAW.Graphic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AE33F61-7CDD-4CE2-8D29-2A3377E692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959" y="253375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1435AC6-FBB0-45DD-A083-657E96D5DD8C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28" y="2181860"/>
            <a:ext cx="6321089" cy="357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296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CA74-5EA5-4574-A0CE-40B57FA3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C1ED8-2023-4D78-9483-FF984A32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/>
          <a:lstStyle/>
          <a:p>
            <a:pPr algn="ctr"/>
            <a:r>
              <a:rPr lang="lv-LV" sz="1800" b="1" dirty="0">
                <a:solidFill>
                  <a:schemeClr val="tx1"/>
                </a:solidFill>
              </a:rPr>
              <a:t>Sabiedrības vērtējums saistībā ar paredzētās darbības īstenošanu</a:t>
            </a:r>
          </a:p>
          <a:p>
            <a:endParaRPr lang="lv-LV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9505D4-24AE-453A-841F-EE91C256428A}"/>
              </a:ext>
            </a:extLst>
          </p:cNvPr>
          <p:cNvGrpSpPr/>
          <p:nvPr/>
        </p:nvGrpSpPr>
        <p:grpSpPr>
          <a:xfrm>
            <a:off x="701038" y="988906"/>
            <a:ext cx="7787641" cy="655200"/>
            <a:chOff x="0" y="0"/>
            <a:chExt cx="7787641" cy="6552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C9CDE7B-9EDB-4255-862D-C6C40ABA7F4A}"/>
                </a:ext>
              </a:extLst>
            </p:cNvPr>
            <p:cNvSpPr/>
            <p:nvPr/>
          </p:nvSpPr>
          <p:spPr>
            <a:xfrm>
              <a:off x="0" y="0"/>
              <a:ext cx="7787641" cy="655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009E361A-56C4-4446-91B5-CDF22095F71A}"/>
                </a:ext>
              </a:extLst>
            </p:cNvPr>
            <p:cNvSpPr txBox="1"/>
            <p:nvPr/>
          </p:nvSpPr>
          <p:spPr>
            <a:xfrm>
              <a:off x="31984" y="31984"/>
              <a:ext cx="7723673" cy="591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noProof="0" dirty="0"/>
                <a:t>Iedzīvotāju interaktīvās aptaujas rezultāti</a:t>
              </a:r>
              <a:endParaRPr lang="en-GB" sz="2400" kern="1200" noProof="0" dirty="0"/>
            </a:p>
          </p:txBody>
        </p:sp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89FA2DA-19D6-4822-A338-59C1B7738F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349408"/>
              </p:ext>
            </p:extLst>
          </p:nvPr>
        </p:nvGraphicFramePr>
        <p:xfrm>
          <a:off x="822959" y="253375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6" name="Unknown" r:id="rId3" imgW="1020468" imgH="695134" progId="CorelDRAW.Graphic.11">
                  <p:embed/>
                </p:oleObj>
              </mc:Choice>
              <mc:Fallback>
                <p:oleObj name="Unknown" r:id="rId3" imgW="1020468" imgH="695134" progId="CorelDRAW.Graphic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98EFF03-3975-459B-87EA-FAFFD77F1A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959" y="253375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F89BA9E-0858-45AD-8EC8-040A00AEB10F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70" y="2349183"/>
            <a:ext cx="5549775" cy="32277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A02A88-8B75-4814-8B18-FBBE6E0EF34F}"/>
              </a:ext>
            </a:extLst>
          </p:cNvPr>
          <p:cNvSpPr/>
          <p:nvPr/>
        </p:nvSpPr>
        <p:spPr>
          <a:xfrm>
            <a:off x="701038" y="5823578"/>
            <a:ext cx="791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Visbiežāk minētie jautājumi, kas uztrauc sabiedrību saistībā ar paredzēto darbību (atbilžu biežums)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2748807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B1421A5-96AC-4E9F-AB87-3177F3685B8C}"/>
              </a:ext>
            </a:extLst>
          </p:cNvPr>
          <p:cNvGrpSpPr/>
          <p:nvPr/>
        </p:nvGrpSpPr>
        <p:grpSpPr>
          <a:xfrm>
            <a:off x="701038" y="988906"/>
            <a:ext cx="7787641" cy="655200"/>
            <a:chOff x="0" y="0"/>
            <a:chExt cx="7787641" cy="6552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D321347-23D3-436D-AE33-76007C036721}"/>
                </a:ext>
              </a:extLst>
            </p:cNvPr>
            <p:cNvSpPr/>
            <p:nvPr/>
          </p:nvSpPr>
          <p:spPr>
            <a:xfrm>
              <a:off x="0" y="0"/>
              <a:ext cx="7787641" cy="655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4DCEDF91-AA63-4C60-8BE4-D8167A2B4530}"/>
                </a:ext>
              </a:extLst>
            </p:cNvPr>
            <p:cNvSpPr txBox="1"/>
            <p:nvPr/>
          </p:nvSpPr>
          <p:spPr>
            <a:xfrm>
              <a:off x="31984" y="31984"/>
              <a:ext cx="7723673" cy="591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noProof="0" dirty="0"/>
                <a:t>Iedzīvotāju interaktīvās aptaujas rezultāti</a:t>
              </a:r>
              <a:endParaRPr lang="en-GB" sz="2400" kern="1200" noProof="0" dirty="0"/>
            </a:p>
          </p:txBody>
        </p:sp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063D08D-2992-4870-94AB-3946D7A5C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349408"/>
              </p:ext>
            </p:extLst>
          </p:nvPr>
        </p:nvGraphicFramePr>
        <p:xfrm>
          <a:off x="822959" y="253375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6" name="Unknown" r:id="rId3" imgW="1020468" imgH="695134" progId="CorelDRAW.Graphic.11">
                  <p:embed/>
                </p:oleObj>
              </mc:Choice>
              <mc:Fallback>
                <p:oleObj name="Unknown" r:id="rId3" imgW="1020468" imgH="695134" progId="CorelDRAW.Graphic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98EFF03-3975-459B-87EA-FAFFD77F1A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959" y="253375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4AE7939-E265-4F76-B114-AEF4DFF4B8B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51" y="2392270"/>
            <a:ext cx="6364586" cy="35851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E7A00E-9DD3-4176-8864-92D754C3A7F5}"/>
              </a:ext>
            </a:extLst>
          </p:cNvPr>
          <p:cNvSpPr/>
          <p:nvPr/>
        </p:nvSpPr>
        <p:spPr>
          <a:xfrm>
            <a:off x="701038" y="1835492"/>
            <a:ext cx="7665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>
                <a:latin typeface="Calibri" panose="020F0502020204030204" pitchFamily="34" charset="0"/>
                <a:ea typeface="Times New Roman" panose="02020603050405020304" pitchFamily="18" charset="0"/>
              </a:rPr>
              <a:t>Projekta ietekme uz pilsētai, sabiedrībai un dzīves videi svarīgiem jautājumiem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3567929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BCD59-6A1D-4132-A04B-2DD65548B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1800" b="1" dirty="0">
                <a:solidFill>
                  <a:schemeClr val="tx1"/>
                </a:solidFill>
              </a:rPr>
              <a:t>Respondentu viedoklis un attieksme saistībā ar atkritumu reģenerācijas iekārtu uzstādīšanu Mendeļejeva ielā 13A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9BA8B3-320F-44CE-8661-F62FD28E7A1E}"/>
              </a:ext>
            </a:extLst>
          </p:cNvPr>
          <p:cNvGrpSpPr/>
          <p:nvPr/>
        </p:nvGrpSpPr>
        <p:grpSpPr>
          <a:xfrm>
            <a:off x="701038" y="988906"/>
            <a:ext cx="7787641" cy="655200"/>
            <a:chOff x="0" y="0"/>
            <a:chExt cx="7787641" cy="6552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BEB39BB-D1AF-460A-8E72-EAB1223C4FD2}"/>
                </a:ext>
              </a:extLst>
            </p:cNvPr>
            <p:cNvSpPr/>
            <p:nvPr/>
          </p:nvSpPr>
          <p:spPr>
            <a:xfrm>
              <a:off x="0" y="0"/>
              <a:ext cx="7787641" cy="655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2297E98B-F41D-4A3A-B911-2770CD46126C}"/>
                </a:ext>
              </a:extLst>
            </p:cNvPr>
            <p:cNvSpPr txBox="1"/>
            <p:nvPr/>
          </p:nvSpPr>
          <p:spPr>
            <a:xfrm>
              <a:off x="31984" y="31984"/>
              <a:ext cx="7723673" cy="591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400" kern="1200" noProof="0" dirty="0"/>
                <a:t>Iedzīvotāju interaktīvās aptaujas rezultāti</a:t>
              </a:r>
              <a:endParaRPr lang="en-GB" sz="2400" kern="1200" noProof="0" dirty="0"/>
            </a:p>
          </p:txBody>
        </p:sp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5EB57DC-9389-4A0F-91D9-FB0E86821B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349408"/>
              </p:ext>
            </p:extLst>
          </p:nvPr>
        </p:nvGraphicFramePr>
        <p:xfrm>
          <a:off x="822959" y="253375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4" name="Unknown" r:id="rId3" imgW="1020468" imgH="695134" progId="CorelDRAW.Graphic.11">
                  <p:embed/>
                </p:oleObj>
              </mc:Choice>
              <mc:Fallback>
                <p:oleObj name="Unknown" r:id="rId3" imgW="1020468" imgH="695134" progId="CorelDRAW.Graphic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98EFF03-3975-459B-87EA-FAFFD77F1A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959" y="253375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B44B9B3-B1EB-4005-96E6-378BE436AF2B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564" y="2675107"/>
            <a:ext cx="4710600" cy="302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960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697" y="2162086"/>
            <a:ext cx="5982056" cy="1231806"/>
          </a:xfrm>
        </p:spPr>
        <p:txBody>
          <a:bodyPr>
            <a:normAutofit/>
          </a:bodyPr>
          <a:lstStyle/>
          <a:p>
            <a:pPr algn="ctr"/>
            <a:r>
              <a:rPr lang="lv-LV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Paldies par uzmanību!</a:t>
            </a:r>
            <a:endParaRPr lang="en-US" sz="4800" dirty="0">
              <a:latin typeface="+mn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22960" y="411156"/>
          <a:ext cx="1812433" cy="1234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2" name="Unknown" r:id="rId3" imgW="1020468" imgH="695134" progId="CorelDRAW.Graphic.11">
                  <p:embed/>
                </p:oleObj>
              </mc:Choice>
              <mc:Fallback>
                <p:oleObj name="Unknown" r:id="rId3" imgW="1020468" imgH="695134" progId="CorelDRAW.Graphic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2960" y="411156"/>
                        <a:ext cx="1812433" cy="1234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822960" y="4631821"/>
            <a:ext cx="7543800" cy="1362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lv-LV" spc="0" dirty="0">
                <a:latin typeface="+mn-lt"/>
              </a:rPr>
              <a:t>SIA </a:t>
            </a:r>
            <a:r>
              <a:rPr lang="en-US" spc="0" dirty="0">
                <a:latin typeface="+mn-lt"/>
              </a:rPr>
              <a:t>«Geo Consultants»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 err="1">
                <a:latin typeface="+mn-lt"/>
              </a:rPr>
              <a:t>Olīvu</a:t>
            </a:r>
            <a:r>
              <a:rPr lang="en-US" cap="none" spc="0" dirty="0">
                <a:latin typeface="+mn-lt"/>
              </a:rPr>
              <a:t> </a:t>
            </a:r>
            <a:r>
              <a:rPr lang="en-US" cap="none" spc="0" dirty="0" err="1">
                <a:latin typeface="+mn-lt"/>
              </a:rPr>
              <a:t>iela</a:t>
            </a:r>
            <a:r>
              <a:rPr lang="en-US" cap="none" spc="0" dirty="0">
                <a:latin typeface="+mn-lt"/>
              </a:rPr>
              <a:t> 9, </a:t>
            </a:r>
            <a:r>
              <a:rPr lang="en-US" cap="none" spc="0" dirty="0" err="1">
                <a:latin typeface="+mn-lt"/>
              </a:rPr>
              <a:t>Rīga</a:t>
            </a:r>
            <a:r>
              <a:rPr lang="en-US" cap="none" spc="0" dirty="0">
                <a:latin typeface="+mn-lt"/>
              </a:rPr>
              <a:t>, LV-1004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lv-LV" cap="none" spc="0" dirty="0">
                <a:latin typeface="+mn-lt"/>
              </a:rPr>
              <a:t>Biroja tālr</a:t>
            </a:r>
            <a:r>
              <a:rPr lang="en-US" cap="none" spc="0" dirty="0">
                <a:latin typeface="+mn-lt"/>
              </a:rPr>
              <a:t>.: +371 6 7627 504; </a:t>
            </a:r>
            <a:r>
              <a:rPr lang="en-US" cap="none" spc="0" dirty="0" err="1">
                <a:latin typeface="+mn-lt"/>
              </a:rPr>
              <a:t>fa</a:t>
            </a:r>
            <a:r>
              <a:rPr lang="lv-LV" cap="none" spc="0" dirty="0">
                <a:latin typeface="+mn-lt"/>
              </a:rPr>
              <a:t>kss</a:t>
            </a:r>
            <a:r>
              <a:rPr lang="en-US" cap="none" spc="0" dirty="0">
                <a:latin typeface="+mn-lt"/>
              </a:rPr>
              <a:t>: +371 6 7623 512</a:t>
            </a:r>
            <a:br>
              <a:rPr lang="en-US" cap="none" spc="0" dirty="0">
                <a:latin typeface="+mn-lt"/>
              </a:rPr>
            </a:br>
            <a:r>
              <a:rPr lang="en-US" cap="none" spc="0" dirty="0">
                <a:latin typeface="+mn-lt"/>
              </a:rPr>
              <a:t>e-mail: </a:t>
            </a:r>
            <a:r>
              <a:rPr lang="en-US" cap="none" spc="0" dirty="0" err="1">
                <a:latin typeface="+mn-lt"/>
                <a:hlinkClick r:id="rId5"/>
              </a:rPr>
              <a:t>gc@geoconsultants.Lv</a:t>
            </a:r>
            <a:br>
              <a:rPr lang="en-US" cap="none" spc="0" dirty="0">
                <a:latin typeface="+mn-lt"/>
              </a:rPr>
            </a:br>
            <a:r>
              <a:rPr lang="en-US" cap="none" spc="0" dirty="0">
                <a:latin typeface="+mn-lt"/>
              </a:rPr>
              <a:t>web: </a:t>
            </a:r>
            <a:r>
              <a:rPr lang="en-US" cap="none" spc="0" dirty="0">
                <a:latin typeface="+mn-lt"/>
                <a:hlinkClick r:id="rId6"/>
              </a:rPr>
              <a:t>www.geoconsultants.Lv</a:t>
            </a:r>
            <a:endParaRPr lang="en-US" cap="none" spc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549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42" y="1924050"/>
            <a:ext cx="7722073" cy="4220373"/>
          </a:xfrm>
        </p:spPr>
        <p:txBody>
          <a:bodyPr>
            <a:noAutofit/>
          </a:bodyPr>
          <a:lstStyle/>
          <a:p>
            <a:pPr marL="361950" indent="-271463" algn="just">
              <a:buFont typeface="Wingdings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Paredzētās darbības ierosinātāja ir SIA «Atkritumu apsaimniekošanas </a:t>
            </a:r>
            <a:r>
              <a:rPr lang="lv-LV" dirty="0" err="1">
                <a:solidFill>
                  <a:schemeClr val="tx1"/>
                </a:solidFill>
              </a:rPr>
              <a:t>Dienvidlatgales</a:t>
            </a:r>
            <a:r>
              <a:rPr lang="lv-LV" dirty="0">
                <a:solidFill>
                  <a:schemeClr val="tx1"/>
                </a:solidFill>
              </a:rPr>
              <a:t> </a:t>
            </a:r>
            <a:r>
              <a:rPr lang="lv-LV" dirty="0" err="1">
                <a:solidFill>
                  <a:schemeClr val="tx1"/>
                </a:solidFill>
              </a:rPr>
              <a:t>starppašvaldību</a:t>
            </a:r>
            <a:r>
              <a:rPr lang="lv-LV" dirty="0">
                <a:solidFill>
                  <a:schemeClr val="tx1"/>
                </a:solidFill>
              </a:rPr>
              <a:t> organizācija»</a:t>
            </a:r>
          </a:p>
          <a:p>
            <a:pPr marL="361950" indent="-271463" algn="just">
              <a:buFont typeface="Wingdings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Paredzētā darbība ir cietā reģenerētā kurināmā reģenerācijas iekārtu izveide Daugavpilī, Mendeļejeva ielā 13A</a:t>
            </a:r>
          </a:p>
          <a:p>
            <a:pPr marL="361950" indent="-271463" algn="just">
              <a:buFont typeface="Wingdings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Paredzētās darbības teritorija atrodas Daugavpils pilsētas Z, ZA daļā, Ķīmijas mikrorajonā, rūpniecības apbūves teritorijā (Ziemeļu rūpnieciskajā zonā)</a:t>
            </a:r>
          </a:p>
          <a:p>
            <a:pPr marL="361950" indent="-271463" algn="just">
              <a:buFont typeface="Wingdings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Darbību plānots realizēt PAS «Daugavpils siltumtīkli» esošās siltumcentrāles SC-3 teritorijā, apmēram 2825 m</a:t>
            </a:r>
            <a:r>
              <a:rPr lang="lv-LV" baseline="30000" dirty="0">
                <a:solidFill>
                  <a:schemeClr val="tx1"/>
                </a:solidFill>
              </a:rPr>
              <a:t>2</a:t>
            </a:r>
            <a:r>
              <a:rPr lang="lv-LV" dirty="0">
                <a:solidFill>
                  <a:schemeClr val="tx1"/>
                </a:solidFill>
              </a:rPr>
              <a:t> platībā </a:t>
            </a:r>
          </a:p>
          <a:p>
            <a:pPr marL="361950" indent="-271463" algn="just">
              <a:buFont typeface="Wingdings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Piegulošā teritorija robežojas ar ražošanas objektiem, A – Mendeļejeva iela. Tuvākās dzīvojamās mājas – 400 m attālumā uz D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73215752"/>
              </p:ext>
            </p:extLst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281244"/>
              </p:ext>
            </p:extLst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59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3835CD-68BD-471B-B59F-6A6D7EBF2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2" y="391129"/>
            <a:ext cx="4632960" cy="376428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BF961-36D2-49EA-8717-A50DDADD3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50" y="2389718"/>
            <a:ext cx="5413388" cy="38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4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70" y="1831593"/>
            <a:ext cx="8044418" cy="4287048"/>
          </a:xfrm>
        </p:spPr>
        <p:txBody>
          <a:bodyPr>
            <a:noAutofit/>
          </a:bodyPr>
          <a:lstStyle/>
          <a:p>
            <a:pPr marL="361950" indent="-271463" algn="just">
              <a:buFont typeface="Wingdings" pitchFamily="2" charset="2"/>
              <a:buChar char="v"/>
            </a:pPr>
            <a:r>
              <a:rPr lang="lv-LV" sz="1800" dirty="0">
                <a:solidFill>
                  <a:schemeClr val="tx1"/>
                </a:solidFill>
              </a:rPr>
              <a:t>Kurināmais materiāls – no atkritumiem iegūts kurināmais - līdz 20 000 tonnām/gadā</a:t>
            </a:r>
          </a:p>
          <a:p>
            <a:pPr marL="361950" indent="-271463" algn="just">
              <a:buFont typeface="Wingdings" pitchFamily="2" charset="2"/>
              <a:buChar char="v"/>
            </a:pPr>
            <a:r>
              <a:rPr lang="lv-LV" sz="1800" dirty="0">
                <a:solidFill>
                  <a:schemeClr val="tx1"/>
                </a:solidFill>
              </a:rPr>
              <a:t>Kurināmā piegāde no sadzīves atkritumu poligoniem «Cinīši» (ap 75 %) un «</a:t>
            </a:r>
            <a:r>
              <a:rPr lang="lv-LV" sz="1800" dirty="0" err="1">
                <a:solidFill>
                  <a:schemeClr val="tx1"/>
                </a:solidFill>
              </a:rPr>
              <a:t>Križevņiki</a:t>
            </a:r>
            <a:r>
              <a:rPr lang="lv-LV" sz="1800" dirty="0">
                <a:solidFill>
                  <a:schemeClr val="tx1"/>
                </a:solidFill>
              </a:rPr>
              <a:t>» (ap 25%)</a:t>
            </a:r>
          </a:p>
          <a:p>
            <a:pPr marL="361950" indent="-271463" algn="just">
              <a:buFont typeface="Wingdings" pitchFamily="2" charset="2"/>
              <a:buChar char="v"/>
            </a:pPr>
            <a:r>
              <a:rPr lang="lv-LV" sz="1800" dirty="0">
                <a:solidFill>
                  <a:schemeClr val="tx1"/>
                </a:solidFill>
              </a:rPr>
              <a:t>Reģenerācijas iekārtas nominālā ražošanas jauda - 12 MW</a:t>
            </a:r>
          </a:p>
          <a:p>
            <a:pPr marL="361950" indent="-271463" algn="just">
              <a:buFont typeface="Wingdings" pitchFamily="2" charset="2"/>
              <a:buChar char="v"/>
            </a:pPr>
            <a:r>
              <a:rPr lang="lv-LV" sz="1800" dirty="0">
                <a:solidFill>
                  <a:schemeClr val="tx1"/>
                </a:solidFill>
              </a:rPr>
              <a:t>Reģenerācijas iekārtas darbības laiks - 8448 h/gadā, 352 dienas/gadā, 24 h/</a:t>
            </a:r>
            <a:r>
              <a:rPr lang="lv-LV" sz="1800" dirty="0" err="1">
                <a:solidFill>
                  <a:schemeClr val="tx1"/>
                </a:solidFill>
              </a:rPr>
              <a:t>dnn</a:t>
            </a:r>
            <a:r>
              <a:rPr lang="lv-LV" sz="1800" dirty="0">
                <a:solidFill>
                  <a:schemeClr val="tx1"/>
                </a:solidFill>
              </a:rPr>
              <a:t>.</a:t>
            </a:r>
          </a:p>
          <a:p>
            <a:pPr marL="361950" indent="-271463" algn="just">
              <a:buFont typeface="Wingdings" pitchFamily="2" charset="2"/>
              <a:buChar char="v"/>
            </a:pPr>
            <a:r>
              <a:rPr lang="lv-LV" sz="1800" dirty="0">
                <a:solidFill>
                  <a:schemeClr val="tx1"/>
                </a:solidFill>
              </a:rPr>
              <a:t>Kurināmā patēriņš pie siltumspējas 17,05MJ/t – 2.88 tonnas/stundā</a:t>
            </a:r>
          </a:p>
          <a:p>
            <a:pPr marL="361950" indent="-271463" algn="just">
              <a:buFont typeface="Wingdings" pitchFamily="2" charset="2"/>
              <a:buChar char="v"/>
            </a:pPr>
            <a:r>
              <a:rPr lang="lv-LV" sz="1800" dirty="0">
                <a:solidFill>
                  <a:schemeClr val="tx1"/>
                </a:solidFill>
              </a:rPr>
              <a:t>Iekārtas siltumnesējs – ūdens ~130°C, 16bar</a:t>
            </a:r>
          </a:p>
          <a:p>
            <a:pPr marL="361950" indent="-271463" algn="just">
              <a:buFont typeface="Wingdings" pitchFamily="2" charset="2"/>
              <a:buChar char="v"/>
            </a:pPr>
            <a:r>
              <a:rPr lang="lv-LV" sz="1800" dirty="0">
                <a:solidFill>
                  <a:schemeClr val="tx1"/>
                </a:solidFill>
              </a:rPr>
              <a:t>Ievērojot iekārtas maksimālo jaudu un darba stundas, </a:t>
            </a:r>
            <a:r>
              <a:rPr lang="lv-LV" dirty="0">
                <a:solidFill>
                  <a:schemeClr val="tx1"/>
                </a:solidFill>
              </a:rPr>
              <a:t>maksimāli iespējams saražot 101,4 tūkst. </a:t>
            </a:r>
            <a:r>
              <a:rPr lang="lv-LV" dirty="0" err="1">
                <a:solidFill>
                  <a:schemeClr val="tx1"/>
                </a:solidFill>
              </a:rPr>
              <a:t>MWh</a:t>
            </a:r>
            <a:r>
              <a:rPr lang="lv-LV" dirty="0">
                <a:solidFill>
                  <a:schemeClr val="tx1"/>
                </a:solidFill>
              </a:rPr>
              <a:t>/gadā </a:t>
            </a:r>
          </a:p>
          <a:p>
            <a:pPr marL="361950" indent="-271463" algn="just">
              <a:buFont typeface="Wingdings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Saražotās siltumenerģijas pārdošana PAS «Daugavpils siltumtīkli»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35614042"/>
              </p:ext>
            </p:extLst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245988"/>
              </p:ext>
            </p:extLst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1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742" y="1857374"/>
            <a:ext cx="7764383" cy="4429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1800" b="1" dirty="0">
                <a:solidFill>
                  <a:schemeClr val="tx1"/>
                </a:solidFill>
              </a:rPr>
              <a:t>Kustīgo ārdu kurtuves tehnoloģija:</a:t>
            </a:r>
          </a:p>
          <a:p>
            <a:pPr marL="361950" indent="-271463" algn="just">
              <a:buFont typeface="Wingdings" pitchFamily="2" charset="2"/>
              <a:buChar char="v"/>
            </a:pPr>
            <a:r>
              <a:rPr lang="lv-LV" sz="1800" dirty="0">
                <a:solidFill>
                  <a:schemeClr val="tx1"/>
                </a:solidFill>
              </a:rPr>
              <a:t>Kurināmā pieņemšana slēgtā telpā, kurā izvietots ielādes bunkurs ar iekraušanas mehānismiem;</a:t>
            </a:r>
          </a:p>
          <a:p>
            <a:pPr marL="361950" indent="-271463" algn="just">
              <a:buFont typeface="Wingdings" pitchFamily="2" charset="2"/>
              <a:buChar char="v"/>
            </a:pPr>
            <a:r>
              <a:rPr lang="lv-LV" sz="1800" dirty="0">
                <a:solidFill>
                  <a:schemeClr val="tx1"/>
                </a:solidFill>
              </a:rPr>
              <a:t>Kurināmā virzīšana uz kustīgo ārdu kurtuvi ar primārā un sekundārā gaisa padeves ārdu dzesēšanas sistēmu un tālāk uz izdedžu transportieriem</a:t>
            </a:r>
          </a:p>
          <a:p>
            <a:pPr marL="361950" indent="-271463" algn="just">
              <a:buFont typeface="Wingdings" pitchFamily="2" charset="2"/>
              <a:buChar char="v"/>
            </a:pPr>
            <a:r>
              <a:rPr lang="lv-LV" sz="1800" dirty="0">
                <a:solidFill>
                  <a:schemeClr val="tx1"/>
                </a:solidFill>
              </a:rPr>
              <a:t>Krāsns ir aprīkota ar kustīgiem ārdiem, kuriem ir fiksētā un kustīgā daļa</a:t>
            </a:r>
          </a:p>
          <a:p>
            <a:pPr marL="361950" indent="-271463" algn="just">
              <a:buFont typeface="Wingdings" pitchFamily="2" charset="2"/>
              <a:buChar char="v"/>
            </a:pPr>
            <a:r>
              <a:rPr lang="lv-LV" sz="1800" dirty="0">
                <a:solidFill>
                  <a:schemeClr val="tx1"/>
                </a:solidFill>
              </a:rPr>
              <a:t>Pēcsadegšanas kamera nodrošina kurināmā degšanu vismaz 2 sekundes 850 °C grādu temperatūrā (lai noārdītu un sadedzinātu visas infekciozās, bīstamās un toksiskās vielas, kā arī nodrošinot gāzu un kvēpu izdegšanu)</a:t>
            </a:r>
          </a:p>
          <a:p>
            <a:pPr marL="361950" indent="-271463" algn="just">
              <a:buFont typeface="Wingdings" pitchFamily="2" charset="2"/>
              <a:buChar char="v"/>
            </a:pPr>
            <a:r>
              <a:rPr lang="lv-LV" sz="1800" dirty="0" err="1">
                <a:solidFill>
                  <a:schemeClr val="tx1"/>
                </a:solidFill>
              </a:rPr>
              <a:t>Boileris</a:t>
            </a:r>
            <a:endParaRPr lang="lv-LV" sz="1800" dirty="0">
              <a:solidFill>
                <a:schemeClr val="tx1"/>
              </a:solidFill>
            </a:endParaRPr>
          </a:p>
          <a:p>
            <a:pPr marL="361950" indent="-271463" algn="just">
              <a:buFont typeface="Wingdings" pitchFamily="2" charset="2"/>
              <a:buChar char="v"/>
            </a:pPr>
            <a:r>
              <a:rPr lang="lv-LV" sz="1800" dirty="0" err="1">
                <a:solidFill>
                  <a:schemeClr val="tx1"/>
                </a:solidFill>
              </a:rPr>
              <a:t>Dūmgāzu</a:t>
            </a:r>
            <a:r>
              <a:rPr lang="lv-LV" sz="1800" dirty="0">
                <a:solidFill>
                  <a:schemeClr val="tx1"/>
                </a:solidFill>
              </a:rPr>
              <a:t> attīrīšanas sistēma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5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551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6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E96FA77-1068-41F7-BD05-5315B7323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69" y="1781082"/>
            <a:ext cx="6921375" cy="4486784"/>
          </a:xfrm>
        </p:spPr>
      </p:pic>
    </p:spTree>
    <p:extLst>
      <p:ext uri="{BB962C8B-B14F-4D97-AF65-F5344CB8AC3E}">
        <p14:creationId xmlns:p14="http://schemas.microsoft.com/office/powerpoint/2010/main" val="314845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822959" y="924661"/>
          <a:ext cx="7787641" cy="67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22960" y="154784"/>
          <a:ext cx="954566" cy="650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2" name="Unknown" r:id="rId8" imgW="1020468" imgH="695134" progId="CorelDRAW.Graphic.11">
                  <p:embed/>
                </p:oleObj>
              </mc:Choice>
              <mc:Fallback>
                <p:oleObj name="Unknown" r:id="rId8" imgW="1020468" imgH="695134" progId="CorelDRAW.Graphic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2960" y="154784"/>
                        <a:ext cx="954566" cy="650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579AD-95B6-4F6B-92D5-1BCFC92B5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b="1" dirty="0" err="1">
                <a:solidFill>
                  <a:schemeClr val="tx1"/>
                </a:solidFill>
              </a:rPr>
              <a:t>Dūmgāzu</a:t>
            </a:r>
            <a:r>
              <a:rPr lang="lv-LV" b="1" dirty="0">
                <a:solidFill>
                  <a:schemeClr val="tx1"/>
                </a:solidFill>
              </a:rPr>
              <a:t> attīrīšanas sistēma</a:t>
            </a:r>
          </a:p>
          <a:p>
            <a:pPr marL="533400" indent="-352425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selektīvas nekatalītiskas redukcijas sistēmas (SNCR) attīrīšanai no slāpekļa oksīdiem (injicējot tieši gāzu plūsmā speciālus </a:t>
            </a:r>
            <a:r>
              <a:rPr lang="fi-FI" dirty="0">
                <a:solidFill>
                  <a:schemeClr val="tx1"/>
                </a:solidFill>
              </a:rPr>
              <a:t>reģentus</a:t>
            </a:r>
            <a:r>
              <a:rPr lang="lv-LV" dirty="0">
                <a:solidFill>
                  <a:schemeClr val="tx1"/>
                </a:solidFill>
              </a:rPr>
              <a:t>- </a:t>
            </a:r>
            <a:r>
              <a:rPr lang="fi-FI" dirty="0">
                <a:solidFill>
                  <a:schemeClr val="tx1"/>
                </a:solidFill>
              </a:rPr>
              <a:t>urīnvielu vai amonjaka ūdeni)</a:t>
            </a:r>
            <a:endParaRPr lang="lv-LV" dirty="0">
              <a:solidFill>
                <a:schemeClr val="tx1"/>
              </a:solidFill>
            </a:endParaRPr>
          </a:p>
          <a:p>
            <a:pPr marL="533400" indent="-352425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skābju tvaiku absorbēšana ar nātrija bikarbonāta palīdzību</a:t>
            </a:r>
          </a:p>
          <a:p>
            <a:pPr marL="533400" indent="-352425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organisko piesārņotāju un smago metālu adsorbcija ar aktivētās ogles iesmidzināšanu</a:t>
            </a:r>
            <a:endParaRPr lang="fi-FI" dirty="0">
              <a:solidFill>
                <a:schemeClr val="tx1"/>
              </a:solidFill>
            </a:endParaRPr>
          </a:p>
          <a:p>
            <a:pPr marL="533400" indent="-352425" algn="just">
              <a:buFont typeface="Wingdings" panose="05000000000000000000" pitchFamily="2" charset="2"/>
              <a:buChar char="v"/>
            </a:pPr>
            <a:r>
              <a:rPr lang="lv-LV" dirty="0">
                <a:solidFill>
                  <a:schemeClr val="tx1"/>
                </a:solidFill>
              </a:rPr>
              <a:t>maisa filtriem putekļu aizturēšanai</a:t>
            </a:r>
            <a:endParaRPr lang="lv-LV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lv-LV" b="1" dirty="0" err="1">
                <a:solidFill>
                  <a:schemeClr val="tx1"/>
                </a:solidFill>
              </a:rPr>
              <a:t>Dūmgāzu</a:t>
            </a:r>
            <a:r>
              <a:rPr lang="lv-LV" b="1" dirty="0">
                <a:solidFill>
                  <a:schemeClr val="tx1"/>
                </a:solidFill>
              </a:rPr>
              <a:t> attīrīšanas pakāpe tiek nodrošināta atbilstoši normatīvo aktu prasībās noteiktajiem robežlielumiem ar ievērojamu drošības rezervi </a:t>
            </a:r>
          </a:p>
        </p:txBody>
      </p:sp>
    </p:spTree>
    <p:extLst>
      <p:ext uri="{BB962C8B-B14F-4D97-AF65-F5344CB8AC3E}">
        <p14:creationId xmlns:p14="http://schemas.microsoft.com/office/powerpoint/2010/main" val="4547718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Retrospec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5648</TotalTime>
  <Words>1847</Words>
  <Application>Microsoft Office PowerPoint</Application>
  <PresentationFormat>On-screen Show (4:3)</PresentationFormat>
  <Paragraphs>243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Wingdings</vt:lpstr>
      <vt:lpstr>Retrospect</vt:lpstr>
      <vt:lpstr>1_Retrospect</vt:lpstr>
      <vt:lpstr>Unknown</vt:lpstr>
      <vt:lpstr>Bitmap Image</vt:lpstr>
      <vt:lpstr>Cietā reģenerētā kurināmā reģenerācijas iekārtu izveide Daugavpilī, Mendeļejeva ielā 13A  Ietekmes uz vidi novērtējuma  Ziņojuma sabiedriskā apspriešana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kaspars.klavenieks</dc:creator>
  <cp:lastModifiedBy>Omega Labels</cp:lastModifiedBy>
  <cp:revision>340</cp:revision>
  <cp:lastPrinted>2016-05-13T07:36:56Z</cp:lastPrinted>
  <dcterms:created xsi:type="dcterms:W3CDTF">2014-10-14T11:15:59Z</dcterms:created>
  <dcterms:modified xsi:type="dcterms:W3CDTF">2018-12-20T15:35:34Z</dcterms:modified>
</cp:coreProperties>
</file>